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37"/>
  </p:notesMasterIdLst>
  <p:handoutMasterIdLst>
    <p:handoutMasterId r:id="rId38"/>
  </p:handoutMasterIdLst>
  <p:sldIdLst>
    <p:sldId id="258" r:id="rId2"/>
    <p:sldId id="259" r:id="rId3"/>
    <p:sldId id="260" r:id="rId4"/>
    <p:sldId id="261" r:id="rId5"/>
    <p:sldId id="294" r:id="rId6"/>
    <p:sldId id="295" r:id="rId7"/>
    <p:sldId id="297" r:id="rId8"/>
    <p:sldId id="296" r:id="rId9"/>
    <p:sldId id="262" r:id="rId10"/>
    <p:sldId id="299" r:id="rId11"/>
    <p:sldId id="303" r:id="rId12"/>
    <p:sldId id="292" r:id="rId13"/>
    <p:sldId id="298" r:id="rId14"/>
    <p:sldId id="300" r:id="rId15"/>
    <p:sldId id="301" r:id="rId16"/>
    <p:sldId id="263" r:id="rId17"/>
    <p:sldId id="308" r:id="rId18"/>
    <p:sldId id="276" r:id="rId19"/>
    <p:sldId id="309" r:id="rId20"/>
    <p:sldId id="310" r:id="rId21"/>
    <p:sldId id="311" r:id="rId22"/>
    <p:sldId id="312" r:id="rId23"/>
    <p:sldId id="264" r:id="rId24"/>
    <p:sldId id="268" r:id="rId25"/>
    <p:sldId id="313" r:id="rId26"/>
    <p:sldId id="319" r:id="rId27"/>
    <p:sldId id="314" r:id="rId28"/>
    <p:sldId id="315" r:id="rId29"/>
    <p:sldId id="316" r:id="rId30"/>
    <p:sldId id="320" r:id="rId31"/>
    <p:sldId id="317" r:id="rId32"/>
    <p:sldId id="318" r:id="rId33"/>
    <p:sldId id="289" r:id="rId34"/>
    <p:sldId id="282" r:id="rId35"/>
    <p:sldId id="307" r:id="rId36"/>
  </p:sldIdLst>
  <p:sldSz cx="12192000" cy="6858000"/>
  <p:notesSz cx="9144000" cy="6858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0" autoAdjust="0"/>
    <p:restoredTop sz="70772" autoAdjust="0"/>
  </p:normalViewPr>
  <p:slideViewPr>
    <p:cSldViewPr snapToGrid="0" snapToObjects="1">
      <p:cViewPr varScale="1">
        <p:scale>
          <a:sx n="51" d="100"/>
          <a:sy n="51" d="100"/>
        </p:scale>
        <p:origin x="119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3" d="100"/>
          <a:sy n="73" d="100"/>
        </p:scale>
        <p:origin x="195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CC90DB63-A4DF-2A47-B05F-D9455080724C}" type="datetimeFigureOut">
              <a:rPr kumimoji="1" lang="zh-CN" altLang="en-US" smtClean="0"/>
              <a:t>2018/8/29</a:t>
            </a:fld>
            <a:endParaRPr kumimoji="1"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1381B5D6-89A7-374D-B4AA-E36C457F5AE3}" type="slidenum">
              <a:rPr kumimoji="1" lang="zh-CN" altLang="en-US" smtClean="0"/>
              <a:t>‹#›</a:t>
            </a:fld>
            <a:endParaRPr kumimoji="1" lang="zh-CN" altLang="en-US"/>
          </a:p>
        </p:txBody>
      </p:sp>
    </p:spTree>
    <p:extLst>
      <p:ext uri="{BB962C8B-B14F-4D97-AF65-F5344CB8AC3E}">
        <p14:creationId xmlns:p14="http://schemas.microsoft.com/office/powerpoint/2010/main" val="10386269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AD861A83-0C7A-4A76-BA2A-03A68E0EB5F7}" type="datetimeFigureOut">
              <a:rPr lang="zh-CN" altLang="en-US" smtClean="0"/>
              <a:t>2018/8/29</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F077A8E-B493-482C-837D-ED5C05960D51}" type="slidenum">
              <a:rPr lang="zh-CN" altLang="en-US" smtClean="0"/>
              <a:t>‹#›</a:t>
            </a:fld>
            <a:endParaRPr lang="zh-CN" altLang="en-US"/>
          </a:p>
        </p:txBody>
      </p:sp>
    </p:spTree>
    <p:extLst>
      <p:ext uri="{BB962C8B-B14F-4D97-AF65-F5344CB8AC3E}">
        <p14:creationId xmlns:p14="http://schemas.microsoft.com/office/powerpoint/2010/main" val="2329495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aike.baidu.com/item/%E6%B4%BB%E5%8A%A8%E6%98%9F%E7%B3%BB%E6%A0%B8/49137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X-ray_astronomy" TargetMode="External"/><Relationship Id="rId13" Type="http://schemas.openxmlformats.org/officeDocument/2006/relationships/hyperlink" Target="https://en.wikipedia.org/wiki/Milky_Way" TargetMode="External"/><Relationship Id="rId3" Type="http://schemas.openxmlformats.org/officeDocument/2006/relationships/hyperlink" Target="https://en.wikipedia.org/wiki/Electromagnetic_spectrum" TargetMode="External"/><Relationship Id="rId7" Type="http://schemas.openxmlformats.org/officeDocument/2006/relationships/hyperlink" Target="https://en.wikipedia.org/wiki/Ultraviolet_astronomy" TargetMode="External"/><Relationship Id="rId12" Type="http://schemas.openxmlformats.org/officeDocument/2006/relationships/hyperlink" Target="https://en.wikipedia.org/wiki/Galax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Visible-light_astronomy" TargetMode="External"/><Relationship Id="rId11" Type="http://schemas.openxmlformats.org/officeDocument/2006/relationships/hyperlink" Target="https://en.wikipedia.org/wiki/Watt" TargetMode="External"/><Relationship Id="rId5" Type="http://schemas.openxmlformats.org/officeDocument/2006/relationships/hyperlink" Target="https://en.wikipedia.org/wiki/Infrared_astronomy" TargetMode="External"/><Relationship Id="rId10" Type="http://schemas.openxmlformats.org/officeDocument/2006/relationships/hyperlink" Target="https://en.wikipedia.org/wiki/Luminosity" TargetMode="External"/><Relationship Id="rId4" Type="http://schemas.openxmlformats.org/officeDocument/2006/relationships/hyperlink" Target="https://en.wikipedia.org/wiki/Radio_astronomy" TargetMode="External"/><Relationship Id="rId9" Type="http://schemas.openxmlformats.org/officeDocument/2006/relationships/hyperlink" Target="https://en.wikipedia.org/wiki/Gamma_astronomy"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Astrophysical_jet" TargetMode="External"/><Relationship Id="rId3" Type="http://schemas.openxmlformats.org/officeDocument/2006/relationships/hyperlink" Target="https://en.wikipedia.org/wiki/Contraction_(grammar)" TargetMode="External"/><Relationship Id="rId7" Type="http://schemas.openxmlformats.org/officeDocument/2006/relationships/hyperlink" Target="https://en.wikipedia.org/wiki/Quasar#cite_note-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Galaxy_merger" TargetMode="External"/><Relationship Id="rId5" Type="http://schemas.openxmlformats.org/officeDocument/2006/relationships/hyperlink" Target="https://en.wikipedia.org/wiki/Interacting_galaxy" TargetMode="External"/><Relationship Id="rId10" Type="http://schemas.openxmlformats.org/officeDocument/2006/relationships/hyperlink" Target="https://en.wikipedia.org/wiki/Cosmic_dust" TargetMode="External"/><Relationship Id="rId4" Type="http://schemas.openxmlformats.org/officeDocument/2006/relationships/hyperlink" Target="https://en.wikipedia.org/wiki/Hubble_Space_Telescope" TargetMode="External"/><Relationship Id="rId9" Type="http://schemas.openxmlformats.org/officeDocument/2006/relationships/hyperlink" Target="https://en.wikipedia.org/wiki/Extinction_(astronom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a:t>
            </a:fld>
            <a:endParaRPr lang="zh-CN" altLang="en-US"/>
          </a:p>
        </p:txBody>
      </p:sp>
    </p:spTree>
    <p:extLst>
      <p:ext uri="{BB962C8B-B14F-4D97-AF65-F5344CB8AC3E}">
        <p14:creationId xmlns:p14="http://schemas.microsoft.com/office/powerpoint/2010/main" val="347775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10</a:t>
            </a:fld>
            <a:endParaRPr lang="zh-CN" altLang="en-US"/>
          </a:p>
        </p:txBody>
      </p:sp>
    </p:spTree>
    <p:extLst>
      <p:ext uri="{BB962C8B-B14F-4D97-AF65-F5344CB8AC3E}">
        <p14:creationId xmlns:p14="http://schemas.microsoft.com/office/powerpoint/2010/main" val="412596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solidFill>
                  <a:srgbClr val="FFFF00"/>
                </a:solidFill>
              </a:rPr>
              <a:t>selection effect is avoided</a:t>
            </a:r>
          </a:p>
          <a:p>
            <a:r>
              <a:rPr lang="en-US" altLang="zh-CN" dirty="0" smtClean="0"/>
              <a:t>Elliptical galaxies, spiral galaxies, radio loud q, radio quiet quasars</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11</a:t>
            </a:fld>
            <a:endParaRPr lang="zh-CN" altLang="en-US"/>
          </a:p>
        </p:txBody>
      </p:sp>
    </p:spTree>
    <p:extLst>
      <p:ext uri="{BB962C8B-B14F-4D97-AF65-F5344CB8AC3E}">
        <p14:creationId xmlns:p14="http://schemas.microsoft.com/office/powerpoint/2010/main" val="413370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12</a:t>
            </a:fld>
            <a:endParaRPr lang="zh-CN" altLang="en-US"/>
          </a:p>
        </p:txBody>
      </p:sp>
    </p:spTree>
    <p:extLst>
      <p:ext uri="{BB962C8B-B14F-4D97-AF65-F5344CB8AC3E}">
        <p14:creationId xmlns:p14="http://schemas.microsoft.com/office/powerpoint/2010/main" val="1991526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问题：在 </a:t>
            </a:r>
            <a:r>
              <a:rPr lang="en-US" altLang="zh-CN" sz="1200" b="0" i="0" kern="1200" dirty="0" smtClean="0">
                <a:solidFill>
                  <a:schemeClr val="tx1"/>
                </a:solidFill>
                <a:effectLst/>
                <a:latin typeface="+mn-lt"/>
                <a:ea typeface="+mn-ea"/>
                <a:cs typeface="+mn-cs"/>
              </a:rPr>
              <a:t>z= 3.6, 4.6 </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5.5Lyα</a:t>
            </a:r>
            <a:r>
              <a:rPr lang="zh-CN" altLang="en-US" sz="1200" b="0" i="0" kern="1200" dirty="0" smtClean="0">
                <a:solidFill>
                  <a:schemeClr val="tx1"/>
                </a:solidFill>
                <a:effectLst/>
                <a:latin typeface="+mn-lt"/>
                <a:ea typeface="+mn-ea"/>
                <a:cs typeface="+mn-cs"/>
              </a:rPr>
              <a:t>发射线会红移到 </a:t>
            </a:r>
            <a:r>
              <a:rPr lang="en-US" altLang="zh-CN" sz="1200" b="0" i="0" kern="1200" dirty="0" smtClean="0">
                <a:solidFill>
                  <a:schemeClr val="tx1"/>
                </a:solidFill>
                <a:effectLst/>
                <a:latin typeface="+mn-lt"/>
                <a:ea typeface="+mn-ea"/>
                <a:cs typeface="+mn-cs"/>
              </a:rPr>
              <a:t>SDSS g, r </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波段。超过 </a:t>
            </a:r>
            <a:r>
              <a:rPr lang="en-US" altLang="zh-CN" sz="1200" b="0" i="0" kern="1200" dirty="0" smtClean="0">
                <a:solidFill>
                  <a:schemeClr val="tx1"/>
                </a:solidFill>
                <a:effectLst/>
                <a:latin typeface="+mn-lt"/>
                <a:ea typeface="+mn-ea"/>
                <a:cs typeface="+mn-cs"/>
              </a:rPr>
              <a:t>5.5, </a:t>
            </a:r>
            <a:r>
              <a:rPr lang="zh-CN" altLang="en-US" sz="1200" b="0" i="0" kern="1200" dirty="0" smtClean="0">
                <a:solidFill>
                  <a:schemeClr val="tx1"/>
                </a:solidFill>
                <a:effectLst/>
                <a:latin typeface="+mn-lt"/>
                <a:ea typeface="+mn-ea"/>
                <a:cs typeface="+mn-cs"/>
              </a:rPr>
              <a:t>高红移只可侧一种颜色了</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13</a:t>
            </a:fld>
            <a:endParaRPr lang="zh-CN" altLang="en-US"/>
          </a:p>
        </p:txBody>
      </p:sp>
    </p:spTree>
    <p:extLst>
      <p:ext uri="{BB962C8B-B14F-4D97-AF65-F5344CB8AC3E}">
        <p14:creationId xmlns:p14="http://schemas.microsoft.com/office/powerpoint/2010/main" val="306724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14</a:t>
            </a:fld>
            <a:endParaRPr lang="zh-CN" altLang="en-US"/>
          </a:p>
        </p:txBody>
      </p:sp>
    </p:spTree>
    <p:extLst>
      <p:ext uri="{BB962C8B-B14F-4D97-AF65-F5344CB8AC3E}">
        <p14:creationId xmlns:p14="http://schemas.microsoft.com/office/powerpoint/2010/main" val="384967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solidFill>
                  <a:srgbClr val="FFFF00"/>
                </a:solidFill>
              </a:rPr>
              <a:t>selection effect is avoided</a:t>
            </a:r>
          </a:p>
          <a:p>
            <a:r>
              <a:rPr lang="en-US" altLang="zh-CN" dirty="0" smtClean="0"/>
              <a:t>Elliptical galaxies, spiral galaxies, radio loud q, radio quiet quasars</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15</a:t>
            </a:fld>
            <a:endParaRPr lang="zh-CN" altLang="en-US"/>
          </a:p>
        </p:txBody>
      </p:sp>
    </p:spTree>
    <p:extLst>
      <p:ext uri="{BB962C8B-B14F-4D97-AF65-F5344CB8AC3E}">
        <p14:creationId xmlns:p14="http://schemas.microsoft.com/office/powerpoint/2010/main" val="58045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16</a:t>
            </a:fld>
            <a:endParaRPr lang="zh-CN" altLang="en-US"/>
          </a:p>
        </p:txBody>
      </p:sp>
    </p:spTree>
    <p:extLst>
      <p:ext uri="{BB962C8B-B14F-4D97-AF65-F5344CB8AC3E}">
        <p14:creationId xmlns:p14="http://schemas.microsoft.com/office/powerpoint/2010/main" val="156969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17</a:t>
            </a:fld>
            <a:endParaRPr lang="zh-CN" altLang="en-US"/>
          </a:p>
        </p:txBody>
      </p:sp>
    </p:spTree>
    <p:extLst>
      <p:ext uri="{BB962C8B-B14F-4D97-AF65-F5344CB8AC3E}">
        <p14:creationId xmlns:p14="http://schemas.microsoft.com/office/powerpoint/2010/main" val="417463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18</a:t>
            </a:fld>
            <a:endParaRPr lang="zh-CN" altLang="en-US"/>
          </a:p>
        </p:txBody>
      </p:sp>
    </p:spTree>
    <p:extLst>
      <p:ext uri="{BB962C8B-B14F-4D97-AF65-F5344CB8AC3E}">
        <p14:creationId xmlns:p14="http://schemas.microsoft.com/office/powerpoint/2010/main" val="403394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RQQ</a:t>
            </a:r>
            <a:r>
              <a:rPr lang="zh-CN" altLang="en-US" dirty="0" smtClean="0"/>
              <a:t>的热光度与黑洞质量弱相关，</a:t>
            </a:r>
            <a:r>
              <a:rPr lang="en-US" altLang="zh-CN" dirty="0" smtClean="0"/>
              <a:t>RLQ</a:t>
            </a:r>
            <a:r>
              <a:rPr lang="zh-CN" altLang="en-US" dirty="0" smtClean="0"/>
              <a:t>的热光度与黑洞质量强相关</a:t>
            </a:r>
            <a:endParaRPr lang="en-US" altLang="zh-CN" dirty="0" smtClean="0"/>
          </a:p>
          <a:p>
            <a:r>
              <a:rPr lang="zh-CN" altLang="en-US" dirty="0" smtClean="0"/>
              <a:t>射电噪度与中心黑洞质量有很强的反相关性</a:t>
            </a:r>
            <a:endParaRPr lang="en-US" altLang="zh-CN" dirty="0" smtClean="0"/>
          </a:p>
          <a:p>
            <a:r>
              <a:rPr lang="en-US" altLang="zh-CN" dirty="0" smtClean="0"/>
              <a:t>There is a strong inverse correlation between </a:t>
            </a:r>
          </a:p>
          <a:p>
            <a:r>
              <a:rPr lang="en-US" altLang="zh-CN" dirty="0" smtClean="0"/>
              <a:t>R can</a:t>
            </a:r>
            <a:r>
              <a:rPr lang="en-US" altLang="zh-CN" baseline="0" dirty="0" smtClean="0"/>
              <a:t> be used for differentiate RQQ and RLQ</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19</a:t>
            </a:fld>
            <a:endParaRPr lang="zh-CN" altLang="en-US"/>
          </a:p>
        </p:txBody>
      </p:sp>
    </p:spTree>
    <p:extLst>
      <p:ext uri="{BB962C8B-B14F-4D97-AF65-F5344CB8AC3E}">
        <p14:creationId xmlns:p14="http://schemas.microsoft.com/office/powerpoint/2010/main" val="341511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2</a:t>
            </a:fld>
            <a:endParaRPr lang="zh-CN" altLang="en-US"/>
          </a:p>
        </p:txBody>
      </p:sp>
    </p:spTree>
    <p:extLst>
      <p:ext uri="{BB962C8B-B14F-4D97-AF65-F5344CB8AC3E}">
        <p14:creationId xmlns:p14="http://schemas.microsoft.com/office/powerpoint/2010/main" val="250735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RQQ</a:t>
            </a:r>
            <a:r>
              <a:rPr lang="zh-CN" altLang="en-US" dirty="0" smtClean="0"/>
              <a:t>黑洞质量和</a:t>
            </a:r>
            <a:r>
              <a:rPr lang="en-US" altLang="zh-CN" dirty="0" smtClean="0"/>
              <a:t>5GHz</a:t>
            </a:r>
            <a:r>
              <a:rPr lang="zh-CN" altLang="en-US" dirty="0" smtClean="0"/>
              <a:t>光度弱相关，</a:t>
            </a:r>
            <a:r>
              <a:rPr lang="en-US" altLang="zh-CN" dirty="0" smtClean="0"/>
              <a:t>RLQ</a:t>
            </a:r>
            <a:r>
              <a:rPr lang="zh-CN" altLang="en-US" dirty="0" smtClean="0"/>
              <a:t>黑洞质量和</a:t>
            </a:r>
            <a:r>
              <a:rPr lang="en-US" altLang="zh-CN" dirty="0" smtClean="0"/>
              <a:t>5GHz</a:t>
            </a:r>
            <a:r>
              <a:rPr lang="zh-CN" altLang="en-US" dirty="0" smtClean="0"/>
              <a:t>光度强相关</a:t>
            </a:r>
            <a:endParaRPr lang="en-US" altLang="zh-CN" dirty="0" smtClean="0"/>
          </a:p>
          <a:p>
            <a:r>
              <a:rPr lang="zh-CN" altLang="en-US" dirty="0" smtClean="0"/>
              <a:t>黑洞质量和热光度</a:t>
            </a:r>
            <a:r>
              <a:rPr lang="en-US" altLang="zh-CN" dirty="0" smtClean="0"/>
              <a:t>the difference</a:t>
            </a:r>
            <a:r>
              <a:rPr lang="en-US" altLang="zh-CN" baseline="0" dirty="0" smtClean="0"/>
              <a:t> may be due to</a:t>
            </a:r>
            <a:r>
              <a:rPr lang="en-US" altLang="zh-CN" dirty="0" smtClean="0"/>
              <a:t> intrinsic physical properties</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20</a:t>
            </a:fld>
            <a:endParaRPr lang="zh-CN" altLang="en-US"/>
          </a:p>
        </p:txBody>
      </p:sp>
    </p:spTree>
    <p:extLst>
      <p:ext uri="{BB962C8B-B14F-4D97-AF65-F5344CB8AC3E}">
        <p14:creationId xmlns:p14="http://schemas.microsoft.com/office/powerpoint/2010/main" val="1674596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红移分布从</a:t>
            </a:r>
            <a:r>
              <a:rPr lang="en-US" altLang="zh-CN" dirty="0" smtClean="0"/>
              <a:t>0</a:t>
            </a:r>
            <a:r>
              <a:rPr lang="zh-CN" altLang="en-US" dirty="0" smtClean="0"/>
              <a:t>到</a:t>
            </a:r>
            <a:r>
              <a:rPr lang="en-US" altLang="zh-CN" dirty="0" smtClean="0"/>
              <a:t>1</a:t>
            </a:r>
            <a:r>
              <a:rPr lang="zh-CN" altLang="en-US" dirty="0" smtClean="0"/>
              <a:t>以上，</a:t>
            </a:r>
            <a:r>
              <a:rPr lang="en-US" altLang="zh-CN" dirty="0" err="1" smtClean="0"/>
              <a:t>Seyfert</a:t>
            </a:r>
            <a:r>
              <a:rPr lang="en-US" altLang="zh-CN" dirty="0" smtClean="0"/>
              <a:t> </a:t>
            </a:r>
            <a:r>
              <a:rPr lang="zh-CN" altLang="en-US" dirty="0" smtClean="0"/>
              <a:t>星系的红移分布在</a:t>
            </a:r>
            <a:r>
              <a:rPr lang="en-US" altLang="zh-CN" dirty="0" smtClean="0"/>
              <a:t>0 </a:t>
            </a:r>
            <a:r>
              <a:rPr lang="zh-CN" altLang="en-US" dirty="0" smtClean="0"/>
              <a:t>～ </a:t>
            </a:r>
            <a:r>
              <a:rPr lang="en-US" altLang="zh-CN" dirty="0" smtClean="0"/>
              <a:t>0</a:t>
            </a:r>
            <a:r>
              <a:rPr lang="zh-CN" altLang="en-US" dirty="0" smtClean="0"/>
              <a:t>． </a:t>
            </a:r>
            <a:r>
              <a:rPr lang="en-US" altLang="zh-CN" dirty="0" smtClean="0"/>
              <a:t>07 </a:t>
            </a:r>
            <a:r>
              <a:rPr lang="zh-CN" altLang="en-US" dirty="0" smtClean="0"/>
              <a:t>的范围</a:t>
            </a:r>
            <a:r>
              <a:rPr lang="en-US" altLang="zh-CN" dirty="0" smtClean="0"/>
              <a:t>; </a:t>
            </a:r>
            <a:r>
              <a:rPr lang="zh-CN" altLang="en-US" dirty="0" smtClean="0"/>
              <a:t>射电宁静类星体的红移分布在</a:t>
            </a:r>
            <a:r>
              <a:rPr lang="en-US" altLang="zh-CN" dirty="0" smtClean="0"/>
              <a:t>0</a:t>
            </a:r>
            <a:r>
              <a:rPr lang="zh-CN" altLang="en-US" dirty="0" smtClean="0"/>
              <a:t>． </a:t>
            </a:r>
            <a:r>
              <a:rPr lang="en-US" altLang="zh-CN" dirty="0" smtClean="0"/>
              <a:t>07 </a:t>
            </a:r>
            <a:r>
              <a:rPr lang="zh-CN" altLang="en-US" dirty="0" smtClean="0"/>
              <a:t>～ </a:t>
            </a:r>
            <a:r>
              <a:rPr lang="en-US" altLang="zh-CN" dirty="0" smtClean="0"/>
              <a:t>0</a:t>
            </a:r>
            <a:r>
              <a:rPr lang="zh-CN" altLang="en-US" dirty="0" smtClean="0"/>
              <a:t>． </a:t>
            </a:r>
            <a:r>
              <a:rPr lang="en-US" altLang="zh-CN" dirty="0" smtClean="0"/>
              <a:t>3 </a:t>
            </a:r>
            <a:r>
              <a:rPr lang="zh-CN" altLang="en-US" dirty="0" smtClean="0"/>
              <a:t>的范围</a:t>
            </a:r>
            <a:r>
              <a:rPr lang="en-US" altLang="zh-CN" dirty="0" smtClean="0"/>
              <a:t>; </a:t>
            </a:r>
            <a:r>
              <a:rPr lang="zh-CN" altLang="en-US" dirty="0" smtClean="0"/>
              <a:t>射电噪类星体的红移分布在</a:t>
            </a:r>
            <a:r>
              <a:rPr lang="en-US" altLang="zh-CN" dirty="0" smtClean="0"/>
              <a:t>0</a:t>
            </a:r>
            <a:r>
              <a:rPr lang="zh-CN" altLang="en-US" dirty="0" smtClean="0"/>
              <a:t>． </a:t>
            </a:r>
            <a:r>
              <a:rPr lang="en-US" altLang="zh-CN" dirty="0" smtClean="0"/>
              <a:t>3 </a:t>
            </a:r>
            <a:r>
              <a:rPr lang="zh-CN" altLang="en-US" dirty="0" smtClean="0"/>
              <a:t>～ </a:t>
            </a:r>
            <a:r>
              <a:rPr lang="en-US" altLang="zh-CN" dirty="0" smtClean="0"/>
              <a:t>2</a:t>
            </a:r>
            <a:r>
              <a:rPr lang="zh-CN" altLang="en-US" dirty="0" smtClean="0"/>
              <a:t>． </a:t>
            </a:r>
            <a:r>
              <a:rPr lang="en-US" altLang="zh-CN" dirty="0" smtClean="0"/>
              <a:t>4 </a:t>
            </a:r>
            <a:r>
              <a:rPr lang="zh-CN" altLang="en-US" dirty="0" smtClean="0"/>
              <a:t>的范围</a:t>
            </a:r>
            <a:endParaRPr lang="en-US" altLang="zh-CN" dirty="0" smtClean="0"/>
          </a:p>
          <a:p>
            <a:r>
              <a:rPr lang="zh-CN" altLang="en-US" dirty="0" smtClean="0"/>
              <a:t>热光度和红移慢慢变 小，射电噪类星体演化为射电宁静类星体，当演化进行到一定阶段，射电类星体过渡到 </a:t>
            </a:r>
            <a:r>
              <a:rPr lang="en-US" altLang="zh-CN" dirty="0" err="1" smtClean="0"/>
              <a:t>Seyfert</a:t>
            </a:r>
            <a:r>
              <a:rPr lang="en-US" altLang="zh-CN" dirty="0" smtClean="0"/>
              <a:t> </a:t>
            </a:r>
            <a:r>
              <a:rPr lang="zh-CN" altLang="en-US" dirty="0" smtClean="0"/>
              <a:t>星系</a:t>
            </a:r>
            <a:endParaRPr lang="en-US" altLang="zh-CN" dirty="0" smtClean="0"/>
          </a:p>
          <a:p>
            <a:r>
              <a:rPr lang="zh-CN" altLang="en-US" dirty="0" smtClean="0"/>
              <a:t>可能演化：射电噪类星体→射电宁静类星体→</a:t>
            </a:r>
            <a:r>
              <a:rPr lang="en-US" altLang="zh-CN" dirty="0" err="1" smtClean="0"/>
              <a:t>Seyfert</a:t>
            </a:r>
            <a:r>
              <a:rPr lang="en-US" altLang="zh-CN" dirty="0" smtClean="0"/>
              <a:t> </a:t>
            </a:r>
            <a:r>
              <a:rPr lang="zh-CN" altLang="en-US" dirty="0" smtClean="0"/>
              <a:t>星系的演化</a:t>
            </a:r>
            <a:endParaRPr lang="en-US" altLang="zh-CN" dirty="0" smtClean="0"/>
          </a:p>
          <a:p>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a:rPr>
              <a:t>活动星系核</a:t>
            </a:r>
            <a:r>
              <a:rPr lang="zh-CN" altLang="en-US" sz="1200" b="0" i="0" kern="1200" dirty="0" smtClean="0">
                <a:solidFill>
                  <a:schemeClr val="tx1"/>
                </a:solidFill>
                <a:effectLst/>
                <a:latin typeface="+mn-lt"/>
                <a:ea typeface="+mn-ea"/>
                <a:cs typeface="+mn-cs"/>
              </a:rPr>
              <a:t>的一个亚型，是一类中心有明亮恒星状天体的旋涡星系</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型：同时包括宽窄两类辐射频带。</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型：只包括窄辐射频带。</a:t>
            </a:r>
          </a:p>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21</a:t>
            </a:fld>
            <a:endParaRPr lang="zh-CN" altLang="en-US"/>
          </a:p>
        </p:txBody>
      </p:sp>
    </p:spTree>
    <p:extLst>
      <p:ext uri="{BB962C8B-B14F-4D97-AF65-F5344CB8AC3E}">
        <p14:creationId xmlns:p14="http://schemas.microsoft.com/office/powerpoint/2010/main" val="256230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Find out the frequency at</a:t>
            </a:r>
            <a:r>
              <a:rPr lang="en-US" altLang="zh-CN" baseline="0" dirty="0" smtClean="0"/>
              <a:t> which the flux has the Maximum correlation</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22</a:t>
            </a:fld>
            <a:endParaRPr lang="zh-CN" altLang="en-US"/>
          </a:p>
        </p:txBody>
      </p:sp>
    </p:spTree>
    <p:extLst>
      <p:ext uri="{BB962C8B-B14F-4D97-AF65-F5344CB8AC3E}">
        <p14:creationId xmlns:p14="http://schemas.microsoft.com/office/powerpoint/2010/main" val="955680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23</a:t>
            </a:fld>
            <a:endParaRPr lang="zh-CN" altLang="en-US"/>
          </a:p>
        </p:txBody>
      </p:sp>
    </p:spTree>
    <p:extLst>
      <p:ext uri="{BB962C8B-B14F-4D97-AF65-F5344CB8AC3E}">
        <p14:creationId xmlns:p14="http://schemas.microsoft.com/office/powerpoint/2010/main" val="4086162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24</a:t>
            </a:fld>
            <a:endParaRPr lang="zh-CN" altLang="en-US"/>
          </a:p>
        </p:txBody>
      </p:sp>
    </p:spTree>
    <p:extLst>
      <p:ext uri="{BB962C8B-B14F-4D97-AF65-F5344CB8AC3E}">
        <p14:creationId xmlns:p14="http://schemas.microsoft.com/office/powerpoint/2010/main" val="1910983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25</a:t>
            </a:fld>
            <a:endParaRPr lang="zh-CN" altLang="en-US"/>
          </a:p>
        </p:txBody>
      </p:sp>
    </p:spTree>
    <p:extLst>
      <p:ext uri="{BB962C8B-B14F-4D97-AF65-F5344CB8AC3E}">
        <p14:creationId xmlns:p14="http://schemas.microsoft.com/office/powerpoint/2010/main" val="298415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假设宽线区中的气体受黑洞引力场的影响绕黑洞旋转，则中心黑洞质量为</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是宽线区到黑洞中心的半径。</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是发射线的宽度，一般取</a:t>
            </a:r>
            <a:r>
              <a:rPr lang="en-US" altLang="zh-CN" sz="1200" b="0" kern="1200" dirty="0" smtClean="0">
                <a:solidFill>
                  <a:schemeClr val="tx1"/>
                </a:solidFill>
                <a:effectLst/>
                <a:latin typeface="+mn-lt"/>
                <a:ea typeface="+mn-ea"/>
                <a:cs typeface="+mn-cs"/>
              </a:rPr>
              <a:t>H</a:t>
            </a:r>
            <a:r>
              <a:rPr lang="zh-CN" altLang="zh-CN" sz="1200" b="0" kern="1200" dirty="0" smtClean="0">
                <a:solidFill>
                  <a:schemeClr val="tx1"/>
                </a:solidFill>
                <a:effectLst/>
                <a:latin typeface="+mn-lt"/>
                <a:ea typeface="+mn-ea"/>
                <a:cs typeface="+mn-cs"/>
              </a:rPr>
              <a:t>β发射线宽度，</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。则黑洞的维里质量为</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a:t>
            </a:r>
            <a:endParaRPr lang="zh-CN" altLang="zh-CN" sz="1200" b="1" kern="1200" dirty="0" smtClean="0">
              <a:solidFill>
                <a:schemeClr val="tx1"/>
              </a:solidFill>
              <a:effectLst/>
              <a:latin typeface="+mn-lt"/>
              <a:ea typeface="+mn-ea"/>
              <a:cs typeface="+mn-cs"/>
            </a:endParaRPr>
          </a:p>
          <a:p>
            <a:r>
              <a:rPr lang="zh-CN" altLang="zh-CN" sz="1200" b="0" kern="1200" dirty="0" smtClean="0">
                <a:solidFill>
                  <a:schemeClr val="tx1"/>
                </a:solidFill>
                <a:effectLst/>
                <a:latin typeface="+mn-lt"/>
                <a:ea typeface="+mn-ea"/>
                <a:cs typeface="+mn-cs"/>
              </a:rPr>
              <a:t>宽线区半径的经验公式</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则得到</a:t>
            </a:r>
            <a:r>
              <a:rPr lang="en-US" altLang="zh-CN" sz="1200" b="1"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a:t>
            </a:r>
            <a:endParaRPr lang="zh-CN" altLang="zh-CN" sz="1200" b="1"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26</a:t>
            </a:fld>
            <a:endParaRPr lang="zh-CN" altLang="en-US"/>
          </a:p>
        </p:txBody>
      </p:sp>
    </p:spTree>
    <p:extLst>
      <p:ext uri="{BB962C8B-B14F-4D97-AF65-F5344CB8AC3E}">
        <p14:creationId xmlns:p14="http://schemas.microsoft.com/office/powerpoint/2010/main" val="2381044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通过中心超大质量黑洞的质量推测早期黑洞的形成与性质。现有的理论认为在黑暗时期结束后早期宇宙第一代 天体的形成大约是在大爆炸后</a:t>
            </a:r>
            <a:r>
              <a:rPr lang="en-US" altLang="zh-CN" sz="1200" b="0" i="0" kern="1200" dirty="0" smtClean="0">
                <a:solidFill>
                  <a:schemeClr val="tx1"/>
                </a:solidFill>
                <a:effectLst/>
                <a:latin typeface="+mn-lt"/>
                <a:ea typeface="+mn-ea"/>
                <a:cs typeface="+mn-cs"/>
              </a:rPr>
              <a:t>3~4</a:t>
            </a:r>
            <a:r>
              <a:rPr lang="zh-CN" altLang="en-US" sz="1200" b="0" i="0" kern="1200" dirty="0" smtClean="0">
                <a:solidFill>
                  <a:schemeClr val="tx1"/>
                </a:solidFill>
                <a:effectLst/>
                <a:latin typeface="+mn-lt"/>
                <a:ea typeface="+mn-ea"/>
                <a:cs typeface="+mn-cs"/>
              </a:rPr>
              <a:t>亿年</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如果早期黑 洞是第一代恒星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质量约</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太阳质量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的塌缩而形成 的</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它由于快速吸积周围物质导致质量指数增长的 时标是约</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千万年</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从第一代天体形成到存在</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亿太阳质量的黑洞这期间只有</a:t>
            </a:r>
            <a:r>
              <a:rPr lang="en-US" altLang="zh-CN" sz="1200" b="0" i="0" kern="1200" dirty="0" smtClean="0">
                <a:solidFill>
                  <a:schemeClr val="tx1"/>
                </a:solidFill>
                <a:effectLst/>
                <a:latin typeface="+mn-lt"/>
                <a:ea typeface="+mn-ea"/>
                <a:cs typeface="+mn-cs"/>
              </a:rPr>
              <a:t>5~6</a:t>
            </a:r>
            <a:r>
              <a:rPr lang="zh-CN" altLang="en-US" sz="1200" b="0" i="0" kern="1200" dirty="0" smtClean="0">
                <a:solidFill>
                  <a:schemeClr val="tx1"/>
                </a:solidFill>
                <a:effectLst/>
                <a:latin typeface="+mn-lt"/>
                <a:ea typeface="+mn-ea"/>
                <a:cs typeface="+mn-cs"/>
              </a:rPr>
              <a:t>亿年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完全不足以增长到</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亿太阳质量。</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27</a:t>
            </a:fld>
            <a:endParaRPr lang="zh-CN" altLang="en-US"/>
          </a:p>
        </p:txBody>
      </p:sp>
    </p:spTree>
    <p:extLst>
      <p:ext uri="{BB962C8B-B14F-4D97-AF65-F5344CB8AC3E}">
        <p14:creationId xmlns:p14="http://schemas.microsoft.com/office/powerpoint/2010/main" val="3422812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通过中心超大质量黑洞的质量推测早期黑洞的形成与性质。现有的理论认为在黑暗时期结束后早期宇宙第一代 天体的形成大约是在大爆炸后</a:t>
            </a:r>
            <a:r>
              <a:rPr lang="en-US" altLang="zh-CN" sz="1200" b="0" i="0" kern="1200" dirty="0" smtClean="0">
                <a:solidFill>
                  <a:schemeClr val="tx1"/>
                </a:solidFill>
                <a:effectLst/>
                <a:latin typeface="+mn-lt"/>
                <a:ea typeface="+mn-ea"/>
                <a:cs typeface="+mn-cs"/>
              </a:rPr>
              <a:t>3~4</a:t>
            </a:r>
            <a:r>
              <a:rPr lang="zh-CN" altLang="en-US" sz="1200" b="0" i="0" kern="1200" dirty="0" smtClean="0">
                <a:solidFill>
                  <a:schemeClr val="tx1"/>
                </a:solidFill>
                <a:effectLst/>
                <a:latin typeface="+mn-lt"/>
                <a:ea typeface="+mn-ea"/>
                <a:cs typeface="+mn-cs"/>
              </a:rPr>
              <a:t>亿年</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如果早期黑 洞是第一代恒星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质量约</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太阳质量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的塌缩而形成 的</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它由于快速吸积周围物质导致质量指数增长的 时标是约</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千万年</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因此</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从第一代天体形成到存在</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亿太阳质量的黑洞这期间只有</a:t>
            </a:r>
            <a:r>
              <a:rPr lang="en-US" altLang="zh-CN" sz="1200" b="0" i="0" kern="1200" dirty="0" smtClean="0">
                <a:solidFill>
                  <a:schemeClr val="tx1"/>
                </a:solidFill>
                <a:effectLst/>
                <a:latin typeface="+mn-lt"/>
                <a:ea typeface="+mn-ea"/>
                <a:cs typeface="+mn-cs"/>
              </a:rPr>
              <a:t>5~6</a:t>
            </a:r>
            <a:r>
              <a:rPr lang="zh-CN" altLang="en-US" sz="1200" b="0" i="0" kern="1200" dirty="0" smtClean="0">
                <a:solidFill>
                  <a:schemeClr val="tx1"/>
                </a:solidFill>
                <a:effectLst/>
                <a:latin typeface="+mn-lt"/>
                <a:ea typeface="+mn-ea"/>
                <a:cs typeface="+mn-cs"/>
              </a:rPr>
              <a:t>亿年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完全不足以增长到</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亿太阳质量。</a:t>
            </a:r>
            <a:endParaRPr lang="zh-CN" altLang="en-US" dirty="0" smtClean="0"/>
          </a:p>
          <a:p>
            <a:endParaRPr lang="en-US" altLang="zh-CN" sz="1200" b="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28</a:t>
            </a:fld>
            <a:endParaRPr lang="zh-CN" altLang="en-US"/>
          </a:p>
        </p:txBody>
      </p:sp>
    </p:spTree>
    <p:extLst>
      <p:ext uri="{BB962C8B-B14F-4D97-AF65-F5344CB8AC3E}">
        <p14:creationId xmlns:p14="http://schemas.microsoft.com/office/powerpoint/2010/main" val="3393941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smtClean="0">
                <a:solidFill>
                  <a:schemeClr val="tx1"/>
                </a:solidFill>
                <a:effectLst/>
                <a:latin typeface="+mn-lt"/>
                <a:ea typeface="+mn-ea"/>
                <a:cs typeface="+mn-cs"/>
              </a:rPr>
              <a:t>黑洞质量</a:t>
            </a:r>
            <a:r>
              <a:rPr lang="en-US" altLang="zh-CN" sz="1200" b="0" kern="1200" dirty="0" smtClean="0">
                <a:solidFill>
                  <a:schemeClr val="tx1"/>
                </a:solidFill>
                <a:effectLst/>
                <a:latin typeface="+mn-lt"/>
                <a:ea typeface="+mn-ea"/>
                <a:cs typeface="+mn-cs"/>
              </a:rPr>
              <a:t>M</a:t>
            </a:r>
            <a:r>
              <a:rPr lang="zh-CN" altLang="zh-CN" sz="1200" b="0" kern="1200" dirty="0" smtClean="0">
                <a:solidFill>
                  <a:schemeClr val="tx1"/>
                </a:solidFill>
                <a:effectLst/>
                <a:latin typeface="+mn-lt"/>
                <a:ea typeface="+mn-ea"/>
                <a:cs typeface="+mn-cs"/>
              </a:rPr>
              <a:t>与喷流能量</a:t>
            </a:r>
            <a:r>
              <a:rPr lang="en-US" altLang="zh-CN" sz="1200" b="0" kern="1200" dirty="0" err="1" smtClean="0">
                <a:solidFill>
                  <a:schemeClr val="tx1"/>
                </a:solidFill>
                <a:effectLst/>
                <a:latin typeface="+mn-lt"/>
                <a:ea typeface="+mn-ea"/>
                <a:cs typeface="+mn-cs"/>
              </a:rPr>
              <a:t>Qjet</a:t>
            </a:r>
            <a:r>
              <a:rPr lang="zh-CN" altLang="zh-CN" sz="1200" b="0" kern="1200" dirty="0" smtClean="0">
                <a:solidFill>
                  <a:schemeClr val="tx1"/>
                </a:solidFill>
                <a:effectLst/>
                <a:latin typeface="+mn-lt"/>
                <a:ea typeface="+mn-ea"/>
                <a:cs typeface="+mn-cs"/>
              </a:rPr>
              <a:t>具有较高的相关性</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说明黑洞质量与喷</a:t>
            </a:r>
            <a:endParaRPr lang="zh-CN" altLang="zh-CN" sz="1200" b="1" kern="1200" dirty="0" smtClean="0">
              <a:solidFill>
                <a:schemeClr val="tx1"/>
              </a:solidFill>
              <a:effectLst/>
              <a:latin typeface="+mn-lt"/>
              <a:ea typeface="+mn-ea"/>
              <a:cs typeface="+mn-cs"/>
            </a:endParaRPr>
          </a:p>
          <a:p>
            <a:r>
              <a:rPr lang="zh-CN" altLang="zh-CN" sz="1200" b="0" kern="1200" dirty="0" smtClean="0">
                <a:solidFill>
                  <a:schemeClr val="tx1"/>
                </a:solidFill>
                <a:effectLst/>
                <a:latin typeface="+mn-lt"/>
                <a:ea typeface="+mn-ea"/>
                <a:cs typeface="+mn-cs"/>
              </a:rPr>
              <a:t>流能量之间存在联系</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黑洞喷流的形成受到黑洞质量的影响</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黑洞质量越大形成的喷流 所携带的能量也就越多</a:t>
            </a:r>
            <a:endParaRPr lang="en-US" altLang="zh-CN" sz="1200" b="0" kern="1200" dirty="0" smtClean="0">
              <a:solidFill>
                <a:schemeClr val="tx1"/>
              </a:solidFill>
              <a:effectLst/>
              <a:latin typeface="+mn-lt"/>
              <a:ea typeface="+mn-ea"/>
              <a:cs typeface="+mn-cs"/>
            </a:endParaRPr>
          </a:p>
          <a:p>
            <a:r>
              <a:rPr lang="zh-CN" altLang="zh-CN" sz="1200" b="0" kern="1200" dirty="0" smtClean="0">
                <a:solidFill>
                  <a:schemeClr val="tx1"/>
                </a:solidFill>
                <a:effectLst/>
                <a:latin typeface="+mn-lt"/>
                <a:ea typeface="+mn-ea"/>
                <a:cs typeface="+mn-cs"/>
              </a:rPr>
              <a:t>黑洞产生喷流的机制及其具体结构目前仍然不清楚</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通常我们认 为喷流是在黑洞中心视界附近产生的</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此观点由</a:t>
            </a:r>
            <a:r>
              <a:rPr lang="en-US" altLang="zh-CN" sz="1200" b="0" kern="1200" dirty="0" smtClean="0">
                <a:solidFill>
                  <a:schemeClr val="tx1"/>
                </a:solidFill>
                <a:effectLst/>
                <a:latin typeface="+mn-lt"/>
                <a:ea typeface="+mn-ea"/>
                <a:cs typeface="+mn-cs"/>
              </a:rPr>
              <a:t>Penrose</a:t>
            </a:r>
            <a:r>
              <a:rPr lang="zh-CN" altLang="zh-CN" sz="1200" b="0" kern="1200" dirty="0" smtClean="0">
                <a:solidFill>
                  <a:schemeClr val="tx1"/>
                </a:solidFill>
                <a:effectLst/>
                <a:latin typeface="+mn-lt"/>
                <a:ea typeface="+mn-ea"/>
                <a:cs typeface="+mn-cs"/>
              </a:rPr>
              <a:t>在</a:t>
            </a:r>
            <a:r>
              <a:rPr lang="en-US" altLang="zh-CN" sz="1200" b="0" kern="1200" dirty="0" smtClean="0">
                <a:solidFill>
                  <a:schemeClr val="tx1"/>
                </a:solidFill>
                <a:effectLst/>
                <a:latin typeface="+mn-lt"/>
                <a:ea typeface="+mn-ea"/>
                <a:cs typeface="+mn-cs"/>
              </a:rPr>
              <a:t>1969</a:t>
            </a:r>
            <a:r>
              <a:rPr lang="zh-CN" altLang="zh-CN" sz="1200" b="0" kern="1200" dirty="0" smtClean="0">
                <a:solidFill>
                  <a:schemeClr val="tx1"/>
                </a:solidFill>
                <a:effectLst/>
                <a:latin typeface="+mn-lt"/>
                <a:ea typeface="+mn-ea"/>
                <a:cs typeface="+mn-cs"/>
              </a:rPr>
              <a:t>年首次提出</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他认为一个 自旋的黑洞存在着自旋能量</a:t>
            </a:r>
            <a:r>
              <a:rPr lang="en-US" altLang="zh-CN" sz="1200" b="0" kern="1200" dirty="0" smtClean="0">
                <a:solidFill>
                  <a:schemeClr val="tx1"/>
                </a:solidFill>
                <a:effectLst/>
                <a:latin typeface="+mn-lt"/>
                <a:ea typeface="+mn-ea"/>
                <a:cs typeface="+mn-cs"/>
              </a:rPr>
              <a:t>[3]. Blandford</a:t>
            </a:r>
            <a:r>
              <a:rPr lang="zh-CN" altLang="zh-CN" sz="1200" b="0" kern="1200" dirty="0" smtClean="0">
                <a:solidFill>
                  <a:schemeClr val="tx1"/>
                </a:solidFill>
                <a:effectLst/>
                <a:latin typeface="+mn-lt"/>
                <a:ea typeface="+mn-ea"/>
                <a:cs typeface="+mn-cs"/>
              </a:rPr>
              <a:t>等</a:t>
            </a:r>
            <a:r>
              <a:rPr lang="en-US" altLang="zh-CN" sz="1200" b="0" kern="1200" dirty="0" smtClean="0">
                <a:solidFill>
                  <a:schemeClr val="tx1"/>
                </a:solidFill>
                <a:effectLst/>
                <a:latin typeface="+mn-lt"/>
                <a:ea typeface="+mn-ea"/>
                <a:cs typeface="+mn-cs"/>
              </a:rPr>
              <a:t>[4]</a:t>
            </a:r>
            <a:r>
              <a:rPr lang="zh-CN" altLang="zh-CN" sz="1200" b="0" kern="1200" dirty="0" smtClean="0">
                <a:solidFill>
                  <a:schemeClr val="tx1"/>
                </a:solidFill>
                <a:effectLst/>
                <a:latin typeface="+mn-lt"/>
                <a:ea typeface="+mn-ea"/>
                <a:cs typeface="+mn-cs"/>
              </a:rPr>
              <a:t>认为这些能量能为黑洞的喷流供能</a:t>
            </a:r>
            <a:r>
              <a:rPr lang="en-US" altLang="zh-CN" sz="1200" b="0" kern="1200" dirty="0" smtClean="0">
                <a:solidFill>
                  <a:schemeClr val="tx1"/>
                </a:solidFill>
                <a:effectLst/>
                <a:latin typeface="+mn-lt"/>
                <a:ea typeface="+mn-ea"/>
                <a:cs typeface="+mn-cs"/>
              </a:rPr>
              <a:t>.</a:t>
            </a:r>
            <a:endParaRPr lang="zh-CN"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077A8E-B493-482C-837D-ED5C05960D51}" type="slidenum">
              <a:rPr lang="zh-CN" altLang="en-US" smtClean="0"/>
              <a:t>29</a:t>
            </a:fld>
            <a:endParaRPr lang="zh-CN" altLang="en-US"/>
          </a:p>
        </p:txBody>
      </p:sp>
    </p:spTree>
    <p:extLst>
      <p:ext uri="{BB962C8B-B14F-4D97-AF65-F5344CB8AC3E}">
        <p14:creationId xmlns:p14="http://schemas.microsoft.com/office/powerpoint/2010/main" val="182611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3</a:t>
            </a:fld>
            <a:endParaRPr lang="zh-CN" altLang="en-US"/>
          </a:p>
        </p:txBody>
      </p:sp>
    </p:spTree>
    <p:extLst>
      <p:ext uri="{BB962C8B-B14F-4D97-AF65-F5344CB8AC3E}">
        <p14:creationId xmlns:p14="http://schemas.microsoft.com/office/powerpoint/2010/main" val="3867843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30</a:t>
            </a:fld>
            <a:endParaRPr lang="zh-CN" altLang="en-US"/>
          </a:p>
        </p:txBody>
      </p:sp>
    </p:spTree>
    <p:extLst>
      <p:ext uri="{BB962C8B-B14F-4D97-AF65-F5344CB8AC3E}">
        <p14:creationId xmlns:p14="http://schemas.microsoft.com/office/powerpoint/2010/main" val="1362455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smtClean="0">
                <a:solidFill>
                  <a:schemeClr val="tx1"/>
                </a:solidFill>
                <a:effectLst/>
                <a:latin typeface="+mn-lt"/>
                <a:ea typeface="+mn-ea"/>
                <a:cs typeface="+mn-cs"/>
              </a:rPr>
              <a:t>The unified model is due to the difference in direction of observation</a:t>
            </a:r>
            <a:endParaRPr lang="zh-CN"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077A8E-B493-482C-837D-ED5C05960D51}" type="slidenum">
              <a:rPr lang="zh-CN" altLang="en-US" smtClean="0"/>
              <a:t>31</a:t>
            </a:fld>
            <a:endParaRPr lang="zh-CN" altLang="en-US"/>
          </a:p>
        </p:txBody>
      </p:sp>
    </p:spTree>
    <p:extLst>
      <p:ext uri="{BB962C8B-B14F-4D97-AF65-F5344CB8AC3E}">
        <p14:creationId xmlns:p14="http://schemas.microsoft.com/office/powerpoint/2010/main" val="392366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smtClean="0">
                <a:solidFill>
                  <a:schemeClr val="tx1"/>
                </a:solidFill>
                <a:effectLst/>
                <a:latin typeface="+mn-lt"/>
                <a:ea typeface="+mn-ea"/>
                <a:cs typeface="+mn-cs"/>
              </a:rPr>
              <a:t>The unified model is due to the difference in direction of observation</a:t>
            </a:r>
            <a:endParaRPr lang="zh-CN"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077A8E-B493-482C-837D-ED5C05960D51}" type="slidenum">
              <a:rPr lang="zh-CN" altLang="en-US" smtClean="0"/>
              <a:t>32</a:t>
            </a:fld>
            <a:endParaRPr lang="zh-CN" altLang="en-US"/>
          </a:p>
        </p:txBody>
      </p:sp>
    </p:spTree>
    <p:extLst>
      <p:ext uri="{BB962C8B-B14F-4D97-AF65-F5344CB8AC3E}">
        <p14:creationId xmlns:p14="http://schemas.microsoft.com/office/powerpoint/2010/main" val="1978996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33</a:t>
            </a:fld>
            <a:endParaRPr lang="zh-CN" altLang="en-US"/>
          </a:p>
        </p:txBody>
      </p:sp>
    </p:spTree>
    <p:extLst>
      <p:ext uri="{BB962C8B-B14F-4D97-AF65-F5344CB8AC3E}">
        <p14:creationId xmlns:p14="http://schemas.microsoft.com/office/powerpoint/2010/main" val="628460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34</a:t>
            </a:fld>
            <a:endParaRPr lang="zh-CN" altLang="en-US"/>
          </a:p>
        </p:txBody>
      </p:sp>
    </p:spTree>
    <p:extLst>
      <p:ext uri="{BB962C8B-B14F-4D97-AF65-F5344CB8AC3E}">
        <p14:creationId xmlns:p14="http://schemas.microsoft.com/office/powerpoint/2010/main" val="2895386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35</a:t>
            </a:fld>
            <a:endParaRPr lang="zh-CN" altLang="en-US"/>
          </a:p>
        </p:txBody>
      </p:sp>
    </p:spTree>
    <p:extLst>
      <p:ext uri="{BB962C8B-B14F-4D97-AF65-F5344CB8AC3E}">
        <p14:creationId xmlns:p14="http://schemas.microsoft.com/office/powerpoint/2010/main" val="58159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This radiation can be observed across the </a:t>
            </a:r>
            <a:r>
              <a:rPr lang="en-US" altLang="zh-CN" sz="1200" b="0" i="0" u="none" strike="noStrike" kern="1200" dirty="0" smtClean="0">
                <a:solidFill>
                  <a:schemeClr val="tx1"/>
                </a:solidFill>
                <a:effectLst/>
                <a:latin typeface="+mn-lt"/>
                <a:ea typeface="+mn-ea"/>
                <a:cs typeface="+mn-cs"/>
                <a:hlinkClick r:id="rId3" tooltip="Electromagnetic spectrum"/>
              </a:rPr>
              <a:t>electromagnetic spectrum</a:t>
            </a:r>
            <a:r>
              <a:rPr lang="en-US" altLang="zh-CN" sz="1200" b="0" i="0" kern="1200" dirty="0" smtClean="0">
                <a:solidFill>
                  <a:schemeClr val="tx1"/>
                </a:solidFill>
                <a:effectLst/>
                <a:latin typeface="+mn-lt"/>
                <a:ea typeface="+mn-ea"/>
                <a:cs typeface="+mn-cs"/>
              </a:rPr>
              <a:t> at </a:t>
            </a:r>
            <a:r>
              <a:rPr lang="en-US" altLang="zh-CN" sz="1200" b="0" i="0" u="none" strike="noStrike" kern="1200" dirty="0" smtClean="0">
                <a:solidFill>
                  <a:schemeClr val="tx1"/>
                </a:solidFill>
                <a:effectLst/>
                <a:latin typeface="+mn-lt"/>
                <a:ea typeface="+mn-ea"/>
                <a:cs typeface="+mn-cs"/>
                <a:hlinkClick r:id="rId4" tooltip="Radio astronomy"/>
              </a:rPr>
              <a:t>radio</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5" tooltip="Infrared astronomy"/>
              </a:rPr>
              <a:t>infrared</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6" tooltip="Visible-light astronomy"/>
              </a:rPr>
              <a:t>visible</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7" tooltip="Ultraviolet astronomy"/>
              </a:rPr>
              <a:t>ultraviolet</a:t>
            </a:r>
            <a:r>
              <a:rPr lang="en-US" altLang="zh-CN" sz="1200" b="0" i="0" kern="1200" dirty="0" smtClean="0">
                <a:solidFill>
                  <a:schemeClr val="tx1"/>
                </a:solidFill>
                <a:effectLst/>
                <a:latin typeface="+mn-lt"/>
                <a:ea typeface="+mn-ea"/>
                <a:cs typeface="+mn-cs"/>
              </a:rPr>
              <a:t>, and </a:t>
            </a:r>
            <a:r>
              <a:rPr lang="en-US" altLang="zh-CN" sz="1200" b="0" i="0" u="none" strike="noStrike" kern="1200" dirty="0" smtClean="0">
                <a:solidFill>
                  <a:schemeClr val="tx1"/>
                </a:solidFill>
                <a:effectLst/>
                <a:latin typeface="+mn-lt"/>
                <a:ea typeface="+mn-ea"/>
                <a:cs typeface="+mn-cs"/>
                <a:hlinkClick r:id="rId8" tooltip="X-ray astronomy"/>
              </a:rPr>
              <a:t>X-ray</a:t>
            </a:r>
            <a:r>
              <a:rPr lang="en-US" altLang="zh-CN" sz="1200" b="0" i="0" kern="1200" dirty="0" smtClean="0">
                <a:solidFill>
                  <a:schemeClr val="tx1"/>
                </a:solidFill>
                <a:effectLst/>
                <a:latin typeface="+mn-lt"/>
                <a:ea typeface="+mn-ea"/>
                <a:cs typeface="+mn-cs"/>
              </a:rPr>
              <a:t>, and </a:t>
            </a:r>
            <a:r>
              <a:rPr lang="en-US" altLang="zh-CN" sz="1200" b="0" i="0" u="none" strike="noStrike" kern="1200" dirty="0" smtClean="0">
                <a:solidFill>
                  <a:schemeClr val="tx1"/>
                </a:solidFill>
                <a:effectLst/>
                <a:latin typeface="+mn-lt"/>
                <a:ea typeface="+mn-ea"/>
                <a:cs typeface="+mn-cs"/>
                <a:hlinkClick r:id="rId9" tooltip="Gamma astronomy"/>
              </a:rPr>
              <a:t>gamma</a:t>
            </a:r>
            <a:r>
              <a:rPr lang="en-US" altLang="zh-CN" sz="1200" b="0" i="0" kern="1200" dirty="0" smtClean="0">
                <a:solidFill>
                  <a:schemeClr val="tx1"/>
                </a:solidFill>
                <a:effectLst/>
                <a:latin typeface="+mn-lt"/>
                <a:ea typeface="+mn-ea"/>
                <a:cs typeface="+mn-cs"/>
              </a:rPr>
              <a:t> wavelengths. The power radiated by quasars is enormous: the most powerful quasars have </a:t>
            </a:r>
            <a:r>
              <a:rPr lang="en-US" altLang="zh-CN" sz="1200" b="0" i="0" u="none" strike="noStrike" kern="1200" dirty="0" smtClean="0">
                <a:solidFill>
                  <a:schemeClr val="tx1"/>
                </a:solidFill>
                <a:effectLst/>
                <a:latin typeface="+mn-lt"/>
                <a:ea typeface="+mn-ea"/>
                <a:cs typeface="+mn-cs"/>
                <a:hlinkClick r:id="rId10" tooltip="Luminosity"/>
              </a:rPr>
              <a:t>luminosities</a:t>
            </a:r>
            <a:r>
              <a:rPr lang="en-US" altLang="zh-CN" sz="1200" b="0" i="0" kern="1200" dirty="0" smtClean="0">
                <a:solidFill>
                  <a:schemeClr val="tx1"/>
                </a:solidFill>
                <a:effectLst/>
                <a:latin typeface="+mn-lt"/>
                <a:ea typeface="+mn-ea"/>
                <a:cs typeface="+mn-cs"/>
              </a:rPr>
              <a:t> exceeding 10</a:t>
            </a:r>
            <a:r>
              <a:rPr lang="en-US" altLang="zh-CN" sz="1200" b="0" i="0" kern="1200" baseline="30000" dirty="0" smtClean="0">
                <a:solidFill>
                  <a:schemeClr val="tx1"/>
                </a:solidFill>
                <a:effectLst/>
                <a:latin typeface="+mn-lt"/>
                <a:ea typeface="+mn-ea"/>
                <a:cs typeface="+mn-cs"/>
              </a:rPr>
              <a:t>41</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11" tooltip="Watt"/>
              </a:rPr>
              <a:t>watts</a:t>
            </a:r>
            <a:r>
              <a:rPr lang="en-US" altLang="zh-CN" sz="1200" b="0" i="0" kern="1200" dirty="0" smtClean="0">
                <a:solidFill>
                  <a:schemeClr val="tx1"/>
                </a:solidFill>
                <a:effectLst/>
                <a:latin typeface="+mn-lt"/>
                <a:ea typeface="+mn-ea"/>
                <a:cs typeface="+mn-cs"/>
              </a:rPr>
              <a:t>, thousands of times greater than an ordinary large </a:t>
            </a:r>
            <a:r>
              <a:rPr lang="en-US" altLang="zh-CN" sz="1200" b="0" i="0" u="none" strike="noStrike" kern="1200" dirty="0" smtClean="0">
                <a:solidFill>
                  <a:schemeClr val="tx1"/>
                </a:solidFill>
                <a:effectLst/>
                <a:latin typeface="+mn-lt"/>
                <a:ea typeface="+mn-ea"/>
                <a:cs typeface="+mn-cs"/>
                <a:hlinkClick r:id="rId12" tooltip="Galaxy"/>
              </a:rPr>
              <a:t>galaxy</a:t>
            </a:r>
            <a:r>
              <a:rPr lang="en-US" altLang="zh-CN" sz="1200" b="0" i="0" kern="1200" dirty="0" smtClean="0">
                <a:solidFill>
                  <a:schemeClr val="tx1"/>
                </a:solidFill>
                <a:effectLst/>
                <a:latin typeface="+mn-lt"/>
                <a:ea typeface="+mn-ea"/>
                <a:cs typeface="+mn-cs"/>
              </a:rPr>
              <a:t> such as the </a:t>
            </a:r>
            <a:r>
              <a:rPr lang="en-US" altLang="zh-CN" sz="1200" b="0" i="0" u="none" strike="noStrike" kern="1200" dirty="0" smtClean="0">
                <a:solidFill>
                  <a:schemeClr val="tx1"/>
                </a:solidFill>
                <a:effectLst/>
                <a:latin typeface="+mn-lt"/>
                <a:ea typeface="+mn-ea"/>
                <a:cs typeface="+mn-cs"/>
                <a:hlinkClick r:id="rId13" tooltip="Milky Way"/>
              </a:rPr>
              <a:t>Milky Way</a:t>
            </a:r>
            <a:r>
              <a:rPr lang="en-US" altLang="zh-CN"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4</a:t>
            </a:fld>
            <a:endParaRPr lang="zh-CN" altLang="en-US"/>
          </a:p>
        </p:txBody>
      </p:sp>
    </p:spTree>
    <p:extLst>
      <p:ext uri="{BB962C8B-B14F-4D97-AF65-F5344CB8AC3E}">
        <p14:creationId xmlns:p14="http://schemas.microsoft.com/office/powerpoint/2010/main" val="311752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term "quasar" originated as a </a:t>
            </a:r>
            <a:r>
              <a:rPr lang="en-US" altLang="zh-CN" sz="1200" b="0" i="0" u="none" strike="noStrike" kern="1200" dirty="0" smtClean="0">
                <a:solidFill>
                  <a:schemeClr val="tx1"/>
                </a:solidFill>
                <a:effectLst/>
                <a:latin typeface="+mn-lt"/>
                <a:ea typeface="+mn-ea"/>
                <a:cs typeface="+mn-cs"/>
                <a:hlinkClick r:id="rId3" tooltip="Contraction (grammar)"/>
              </a:rPr>
              <a:t>contraction</a:t>
            </a:r>
            <a:r>
              <a:rPr lang="en-US" altLang="zh-CN" sz="1200" b="0" i="0" kern="1200" dirty="0" smtClean="0">
                <a:solidFill>
                  <a:schemeClr val="tx1"/>
                </a:solidFill>
                <a:effectLst/>
                <a:latin typeface="+mn-lt"/>
                <a:ea typeface="+mn-ea"/>
                <a:cs typeface="+mn-cs"/>
              </a:rPr>
              <a:t> of </a:t>
            </a:r>
            <a:r>
              <a:rPr lang="en-US" altLang="zh-CN" sz="1200" b="1" i="0" kern="1200" dirty="0" smtClean="0">
                <a:solidFill>
                  <a:schemeClr val="tx1"/>
                </a:solidFill>
                <a:effectLst/>
                <a:latin typeface="+mn-lt"/>
                <a:ea typeface="+mn-ea"/>
                <a:cs typeface="+mn-cs"/>
              </a:rPr>
              <a:t>quasi-stellar</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[star-like]</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radio source</a:t>
            </a:r>
            <a:r>
              <a:rPr lang="en-US" altLang="zh-CN" sz="1200" b="0" i="0" kern="1200" dirty="0" smtClean="0">
                <a:solidFill>
                  <a:schemeClr val="tx1"/>
                </a:solidFill>
                <a:effectLst/>
                <a:latin typeface="+mn-lt"/>
                <a:ea typeface="+mn-ea"/>
                <a:cs typeface="+mn-cs"/>
              </a:rPr>
              <a:t>, because quasars were first identified during the 1950s as sources of radio-wave emission of unknown physical origin, and when identified in photographic images at visible wavelengths they resembled faint star-like points of light.</a:t>
            </a:r>
            <a:r>
              <a:rPr lang="zh-CN" altLang="en-US" sz="1200" b="0" i="0" kern="1200" dirty="0" smtClean="0">
                <a:solidFill>
                  <a:schemeClr val="tx1"/>
                </a:solidFill>
                <a:effectLst/>
                <a:latin typeface="+mn-lt"/>
                <a:ea typeface="+mn-ea"/>
                <a:cs typeface="+mn-cs"/>
              </a:rPr>
              <a:t> “类星体”一词起源于准恒星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类恒星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射电源的收缩，因为类星体最初是在</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世纪</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年代被确定为物理来源不明的无线电波发射源，当它们在可见波长的摄影图像中被识别时，它们类似于微弱的类恒星光点。</a:t>
            </a:r>
            <a:r>
              <a:rPr lang="en-US" altLang="zh-CN" sz="1200" b="0" i="0" kern="1200" dirty="0" smtClean="0">
                <a:solidFill>
                  <a:schemeClr val="tx1"/>
                </a:solidFill>
                <a:effectLst/>
                <a:latin typeface="+mn-lt"/>
                <a:ea typeface="+mn-ea"/>
                <a:cs typeface="+mn-cs"/>
              </a:rPr>
              <a:t>High-resolution images of quasars, particularly from the </a:t>
            </a:r>
            <a:r>
              <a:rPr lang="en-US" altLang="zh-CN" sz="1200" b="0" i="0" u="none" strike="noStrike" kern="1200" dirty="0" smtClean="0">
                <a:solidFill>
                  <a:schemeClr val="tx1"/>
                </a:solidFill>
                <a:effectLst/>
                <a:latin typeface="+mn-lt"/>
                <a:ea typeface="+mn-ea"/>
                <a:cs typeface="+mn-cs"/>
                <a:hlinkClick r:id="rId4" tooltip="Hubble Space Telescope"/>
              </a:rPr>
              <a:t>Hubble Space Telescope</a:t>
            </a:r>
            <a:r>
              <a:rPr lang="en-US" altLang="zh-CN" sz="1200" b="0" i="0" kern="1200" dirty="0" smtClean="0">
                <a:solidFill>
                  <a:schemeClr val="tx1"/>
                </a:solidFill>
                <a:effectLst/>
                <a:latin typeface="+mn-lt"/>
                <a:ea typeface="+mn-ea"/>
                <a:cs typeface="+mn-cs"/>
              </a:rPr>
              <a:t>, have demonstrated that quasars occur in the centers of galaxies, and that some quasar host galaxies are strongly </a:t>
            </a:r>
            <a:r>
              <a:rPr lang="en-US" altLang="zh-CN" sz="1200" b="0" i="0" u="none" strike="noStrike" kern="1200" dirty="0" smtClean="0">
                <a:solidFill>
                  <a:schemeClr val="tx1"/>
                </a:solidFill>
                <a:effectLst/>
                <a:latin typeface="+mn-lt"/>
                <a:ea typeface="+mn-ea"/>
                <a:cs typeface="+mn-cs"/>
                <a:hlinkClick r:id="rId5" tooltip="Interacting galaxy"/>
              </a:rPr>
              <a:t>interacting</a:t>
            </a:r>
            <a:r>
              <a:rPr lang="en-US" altLang="zh-CN" sz="1200" b="0" i="0" kern="1200" dirty="0" smtClean="0">
                <a:solidFill>
                  <a:schemeClr val="tx1"/>
                </a:solidFill>
                <a:effectLst/>
                <a:latin typeface="+mn-lt"/>
                <a:ea typeface="+mn-ea"/>
                <a:cs typeface="+mn-cs"/>
              </a:rPr>
              <a:t> or </a:t>
            </a:r>
            <a:r>
              <a:rPr lang="en-US" altLang="zh-CN" sz="1200" b="0" i="0" u="none" strike="noStrike" kern="1200" dirty="0" smtClean="0">
                <a:solidFill>
                  <a:schemeClr val="tx1"/>
                </a:solidFill>
                <a:effectLst/>
                <a:latin typeface="+mn-lt"/>
                <a:ea typeface="+mn-ea"/>
                <a:cs typeface="+mn-cs"/>
                <a:hlinkClick r:id="rId6" tooltip="Galaxy merger"/>
              </a:rPr>
              <a:t>merging</a:t>
            </a:r>
            <a:r>
              <a:rPr lang="en-US" altLang="zh-CN" sz="1200" b="0" i="0" kern="1200" dirty="0" smtClean="0">
                <a:solidFill>
                  <a:schemeClr val="tx1"/>
                </a:solidFill>
                <a:effectLst/>
                <a:latin typeface="+mn-lt"/>
                <a:ea typeface="+mn-ea"/>
                <a:cs typeface="+mn-cs"/>
              </a:rPr>
              <a:t> galaxies.</a:t>
            </a:r>
            <a:r>
              <a:rPr lang="en-US" altLang="zh-CN" sz="1200" b="0" i="0" u="none" strike="noStrike" kern="1200" baseline="30000" dirty="0" smtClean="0">
                <a:solidFill>
                  <a:schemeClr val="tx1"/>
                </a:solidFill>
                <a:effectLst/>
                <a:latin typeface="+mn-lt"/>
                <a:ea typeface="+mn-ea"/>
                <a:cs typeface="+mn-cs"/>
                <a:hlinkClick r:id="rId7"/>
              </a:rPr>
              <a:t>[3]</a:t>
            </a:r>
            <a:r>
              <a:rPr lang="en-US" altLang="zh-CN" sz="1200" b="0" i="0" kern="1200" dirty="0" smtClean="0">
                <a:solidFill>
                  <a:schemeClr val="tx1"/>
                </a:solidFill>
                <a:effectLst/>
                <a:latin typeface="+mn-lt"/>
                <a:ea typeface="+mn-ea"/>
                <a:cs typeface="+mn-cs"/>
              </a:rPr>
              <a:t> As with other categories of AGN, the observed properties of a quasar depend on many factors including the mass of the black hole, the rate of gas accretion, the orientation of the accretion disk relative to the observer, the presence or absence of a </a:t>
            </a:r>
            <a:r>
              <a:rPr lang="en-US" altLang="zh-CN" sz="1200" b="0" i="0" u="none" strike="noStrike" kern="1200" dirty="0" smtClean="0">
                <a:solidFill>
                  <a:schemeClr val="tx1"/>
                </a:solidFill>
                <a:effectLst/>
                <a:latin typeface="+mn-lt"/>
                <a:ea typeface="+mn-ea"/>
                <a:cs typeface="+mn-cs"/>
                <a:hlinkClick r:id="rId8" tooltip="Astrophysical jet"/>
              </a:rPr>
              <a:t>jet</a:t>
            </a:r>
            <a:r>
              <a:rPr lang="en-US" altLang="zh-CN" sz="1200" b="0" i="0" kern="1200" dirty="0" smtClean="0">
                <a:solidFill>
                  <a:schemeClr val="tx1"/>
                </a:solidFill>
                <a:effectLst/>
                <a:latin typeface="+mn-lt"/>
                <a:ea typeface="+mn-ea"/>
                <a:cs typeface="+mn-cs"/>
              </a:rPr>
              <a:t>, and the degree of </a:t>
            </a:r>
            <a:r>
              <a:rPr lang="en-US" altLang="zh-CN" sz="1200" b="0" i="0" u="none" strike="noStrike" kern="1200" dirty="0" smtClean="0">
                <a:solidFill>
                  <a:schemeClr val="tx1"/>
                </a:solidFill>
                <a:effectLst/>
                <a:latin typeface="+mn-lt"/>
                <a:ea typeface="+mn-ea"/>
                <a:cs typeface="+mn-cs"/>
                <a:hlinkClick r:id="rId9" tooltip="Extinction (astronomy)"/>
              </a:rPr>
              <a:t>obscuration</a:t>
            </a:r>
            <a:r>
              <a:rPr lang="en-US" altLang="zh-CN" sz="1200" b="0" i="0" kern="1200" dirty="0" smtClean="0">
                <a:solidFill>
                  <a:schemeClr val="tx1"/>
                </a:solidFill>
                <a:effectLst/>
                <a:latin typeface="+mn-lt"/>
                <a:ea typeface="+mn-ea"/>
                <a:cs typeface="+mn-cs"/>
              </a:rPr>
              <a:t> by gas and </a:t>
            </a:r>
            <a:r>
              <a:rPr lang="en-US" altLang="zh-CN" sz="1200" b="0" i="0" u="none" strike="noStrike" kern="1200" dirty="0" smtClean="0">
                <a:solidFill>
                  <a:schemeClr val="tx1"/>
                </a:solidFill>
                <a:effectLst/>
                <a:latin typeface="+mn-lt"/>
                <a:ea typeface="+mn-ea"/>
                <a:cs typeface="+mn-cs"/>
                <a:hlinkClick r:id="rId10" tooltip="Cosmic dust"/>
              </a:rPr>
              <a:t>dust</a:t>
            </a:r>
            <a:r>
              <a:rPr lang="en-US" altLang="zh-CN" sz="1200" b="0" i="0" kern="1200" dirty="0" smtClean="0">
                <a:solidFill>
                  <a:schemeClr val="tx1"/>
                </a:solidFill>
                <a:effectLst/>
                <a:latin typeface="+mn-lt"/>
                <a:ea typeface="+mn-ea"/>
                <a:cs typeface="+mn-cs"/>
              </a:rPr>
              <a:t> within the host galaxy</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5</a:t>
            </a:fld>
            <a:endParaRPr lang="zh-CN" altLang="en-US"/>
          </a:p>
        </p:txBody>
      </p:sp>
    </p:spTree>
    <p:extLst>
      <p:ext uri="{BB962C8B-B14F-4D97-AF65-F5344CB8AC3E}">
        <p14:creationId xmlns:p14="http://schemas.microsoft.com/office/powerpoint/2010/main" val="248235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但是类星体产生的能量是在黑洞外部、在黑洞轨道和向内落下时由于引力应力和最接近黑洞的材料内的巨大摩擦而产生的。类星体的亮度是由中心超大质量黑洞的积聚盘产生的，它可以把物体质量的</a:t>
            </a:r>
            <a:r>
              <a:rPr lang="en-US" altLang="zh-CN" dirty="0" smtClean="0"/>
              <a:t>6%</a:t>
            </a:r>
            <a:r>
              <a:rPr lang="zh-CN" altLang="en-US" dirty="0" smtClean="0"/>
              <a:t>到</a:t>
            </a:r>
            <a:r>
              <a:rPr lang="en-US" altLang="zh-CN" dirty="0" smtClean="0"/>
              <a:t>32%</a:t>
            </a:r>
            <a:r>
              <a:rPr lang="zh-CN" altLang="en-US" dirty="0" smtClean="0"/>
              <a:t>转化为能量，</a:t>
            </a:r>
            <a:r>
              <a:rPr lang="en-US" altLang="zh-CN" dirty="0" smtClean="0"/>
              <a:t>[33]</a:t>
            </a:r>
            <a:r>
              <a:rPr lang="zh-CN" altLang="en-US" dirty="0" smtClean="0"/>
              <a:t>相比之下，在太阳系中占主导能量产生的</a:t>
            </a:r>
            <a:r>
              <a:rPr lang="en-US" altLang="zh-CN" dirty="0" smtClean="0"/>
              <a:t>p-p</a:t>
            </a:r>
            <a:r>
              <a:rPr lang="zh-CN" altLang="en-US" dirty="0" smtClean="0"/>
              <a:t>链核聚变过程只有</a:t>
            </a:r>
            <a:r>
              <a:rPr lang="en-US" altLang="zh-CN" dirty="0" smtClean="0"/>
              <a:t>0.7%</a:t>
            </a:r>
          </a:p>
          <a:p>
            <a:pPr eaLnBrk="1" hangingPunct="1"/>
            <a:r>
              <a:rPr lang="zh-CN" altLang="en-US" b="0" dirty="0" smtClean="0">
                <a:latin typeface="Times New Roman" panose="02020603050405020304" pitchFamily="18" charset="0"/>
              </a:rPr>
              <a:t>同步加速辐射 (</a:t>
            </a:r>
            <a:r>
              <a:rPr lang="en-US" altLang="zh-CN" b="0" dirty="0" smtClean="0">
                <a:latin typeface="Times New Roman" panose="02020603050405020304" pitchFamily="18" charset="0"/>
              </a:rPr>
              <a:t>Synchrotron Radiation)</a:t>
            </a:r>
            <a:r>
              <a:rPr lang="zh-CN" altLang="en-US" dirty="0" smtClean="0">
                <a:latin typeface="宋体" panose="02010600030101010101" pitchFamily="2" charset="-122"/>
                <a:ea typeface="宋体" panose="02010600030101010101" pitchFamily="2" charset="-122"/>
              </a:rPr>
              <a:t>相对论性电子在磁场中作圆轨道或螺旋轨道运动时产生的辐射</a:t>
            </a:r>
          </a:p>
          <a:p>
            <a:pPr eaLnBrk="1" hangingPunct="1"/>
            <a:r>
              <a:rPr lang="zh-CN" altLang="en-US" dirty="0" smtClean="0">
                <a:solidFill>
                  <a:srgbClr val="00FF00"/>
                </a:solidFill>
                <a:latin typeface="宋体" panose="02010600030101010101" pitchFamily="2" charset="-122"/>
                <a:ea typeface="宋体" panose="02010600030101010101" pitchFamily="2" charset="-122"/>
              </a:rPr>
              <a:t>连续辐射, 幂率谱, 显著的偏振性</a:t>
            </a:r>
          </a:p>
          <a:p>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6</a:t>
            </a:fld>
            <a:endParaRPr lang="zh-CN" altLang="en-US"/>
          </a:p>
        </p:txBody>
      </p:sp>
    </p:spTree>
    <p:extLst>
      <p:ext uri="{BB962C8B-B14F-4D97-AF65-F5344CB8AC3E}">
        <p14:creationId xmlns:p14="http://schemas.microsoft.com/office/powerpoint/2010/main" val="7689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Quasars usually have jet flows, and radio sources usually have two petal structures.</a:t>
            </a:r>
            <a:endParaRPr lang="zh-CN" altLang="en-US" dirty="0"/>
          </a:p>
        </p:txBody>
      </p:sp>
      <p:sp>
        <p:nvSpPr>
          <p:cNvPr id="4" name="灯片编号占位符 3"/>
          <p:cNvSpPr>
            <a:spLocks noGrp="1"/>
          </p:cNvSpPr>
          <p:nvPr>
            <p:ph type="sldNum" sz="quarter" idx="10"/>
          </p:nvPr>
        </p:nvSpPr>
        <p:spPr/>
        <p:txBody>
          <a:bodyPr/>
          <a:lstStyle/>
          <a:p>
            <a:fld id="{8F077A8E-B493-482C-837D-ED5C05960D51}" type="slidenum">
              <a:rPr lang="zh-CN" altLang="en-US" smtClean="0"/>
              <a:t>7</a:t>
            </a:fld>
            <a:endParaRPr lang="zh-CN" altLang="en-US"/>
          </a:p>
        </p:txBody>
      </p:sp>
    </p:spTree>
    <p:extLst>
      <p:ext uri="{BB962C8B-B14F-4D97-AF65-F5344CB8AC3E}">
        <p14:creationId xmlns:p14="http://schemas.microsoft.com/office/powerpoint/2010/main" val="325503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绝大多数类星体都有非常大的红移值（用</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表示）。类星体</a:t>
            </a:r>
            <a:r>
              <a:rPr lang="en-US" altLang="zh-CN" sz="1200" b="0" i="0" kern="1200" dirty="0" smtClean="0">
                <a:solidFill>
                  <a:schemeClr val="tx1"/>
                </a:solidFill>
                <a:effectLst/>
                <a:latin typeface="+mn-lt"/>
                <a:ea typeface="+mn-ea"/>
                <a:cs typeface="+mn-cs"/>
              </a:rPr>
              <a:t>3C273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QSO1227+02</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Z=0.158</a:t>
            </a:r>
            <a:r>
              <a:rPr lang="zh-CN" altLang="en-US" sz="1200" b="0" i="0" kern="1200" dirty="0" smtClean="0">
                <a:solidFill>
                  <a:schemeClr val="tx1"/>
                </a:solidFill>
                <a:effectLst/>
                <a:latin typeface="+mn-lt"/>
                <a:ea typeface="+mn-ea"/>
                <a:cs typeface="+mn-cs"/>
              </a:rPr>
              <a:t>，远远超过了一般恒星的红移值。有不少类星体的红移值超过了</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，有的甚至达到</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以上，至今发现的最远的类星体为</a:t>
            </a:r>
            <a:r>
              <a:rPr lang="en-US" altLang="zh-CN" sz="1200" b="0" i="0" kern="1200" dirty="0" smtClean="0">
                <a:solidFill>
                  <a:schemeClr val="tx1"/>
                </a:solidFill>
                <a:effectLst/>
                <a:latin typeface="+mn-lt"/>
                <a:ea typeface="+mn-ea"/>
                <a:cs typeface="+mn-cs"/>
              </a:rPr>
              <a:t>ULAS J1120+0641</a:t>
            </a:r>
            <a:r>
              <a:rPr lang="zh-CN" altLang="en-US" sz="1200" b="0" i="0" kern="1200" dirty="0" smtClean="0">
                <a:solidFill>
                  <a:schemeClr val="tx1"/>
                </a:solidFill>
                <a:effectLst/>
                <a:latin typeface="+mn-lt"/>
                <a:ea typeface="+mn-ea"/>
                <a:cs typeface="+mn-cs"/>
              </a:rPr>
              <a:t>，其红移达到</a:t>
            </a:r>
            <a:r>
              <a:rPr lang="en-US" altLang="zh-CN" sz="1200" b="0" i="0" kern="1200" dirty="0" smtClean="0">
                <a:solidFill>
                  <a:schemeClr val="tx1"/>
                </a:solidFill>
                <a:effectLst/>
                <a:latin typeface="+mn-lt"/>
                <a:ea typeface="+mn-ea"/>
                <a:cs typeface="+mn-cs"/>
              </a:rPr>
              <a:t>7.1</a:t>
            </a:r>
            <a:r>
              <a:rPr lang="zh-CN" altLang="en-US" sz="1200" b="0" i="0" kern="1200" dirty="0" smtClean="0">
                <a:solidFill>
                  <a:schemeClr val="tx1"/>
                </a:solidFill>
                <a:effectLst/>
                <a:latin typeface="+mn-lt"/>
                <a:ea typeface="+mn-ea"/>
                <a:cs typeface="+mn-cs"/>
              </a:rPr>
              <a:t>。根据哈勃定律，它们的距离远在几亿到上百亿光年之外。</a:t>
            </a:r>
          </a:p>
          <a:p>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AGN</a:t>
            </a:r>
            <a:r>
              <a:rPr lang="zh-CN" altLang="en-US" sz="1200" b="0" i="0" kern="1200" dirty="0" smtClean="0">
                <a:solidFill>
                  <a:schemeClr val="tx1"/>
                </a:solidFill>
                <a:effectLst/>
                <a:latin typeface="+mn-lt"/>
                <a:ea typeface="+mn-ea"/>
                <a:cs typeface="+mn-cs"/>
              </a:rPr>
              <a:t>的模型好像大致是多数</a:t>
            </a:r>
            <a:r>
              <a:rPr lang="en-US" altLang="zh-CN" sz="1200" b="0" i="0" kern="1200" dirty="0" smtClean="0">
                <a:solidFill>
                  <a:schemeClr val="tx1"/>
                </a:solidFill>
                <a:effectLst/>
                <a:latin typeface="+mn-lt"/>
                <a:ea typeface="+mn-ea"/>
                <a:cs typeface="+mn-cs"/>
              </a:rPr>
              <a:t>AGN</a:t>
            </a:r>
            <a:r>
              <a:rPr lang="zh-CN" altLang="en-US" sz="1200" b="0" i="0" kern="1200" dirty="0" smtClean="0">
                <a:solidFill>
                  <a:schemeClr val="tx1"/>
                </a:solidFill>
                <a:effectLst/>
                <a:latin typeface="+mn-lt"/>
                <a:ea typeface="+mn-ea"/>
                <a:cs typeface="+mn-cs"/>
              </a:rPr>
              <a:t>是星系演化的早期形式，等到后期星系整体开始趋于稳定，</a:t>
            </a:r>
            <a:r>
              <a:rPr lang="en-US" altLang="zh-CN" sz="1200" b="0" i="0" kern="1200" dirty="0" smtClean="0">
                <a:solidFill>
                  <a:schemeClr val="tx1"/>
                </a:solidFill>
                <a:effectLst/>
                <a:latin typeface="+mn-lt"/>
                <a:ea typeface="+mn-ea"/>
                <a:cs typeface="+mn-cs"/>
              </a:rPr>
              <a:t>SMBH</a:t>
            </a:r>
            <a:r>
              <a:rPr lang="zh-CN" altLang="en-US" sz="1200" b="0" i="0" kern="1200" dirty="0" smtClean="0">
                <a:solidFill>
                  <a:schemeClr val="tx1"/>
                </a:solidFill>
                <a:effectLst/>
                <a:latin typeface="+mn-lt"/>
                <a:ea typeface="+mn-ea"/>
                <a:cs typeface="+mn-cs"/>
              </a:rPr>
              <a:t>的活动变得缓和，星系开始演化出结构之后，所谓“类星体”，也就自然消亡了。 </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077A8E-B493-482C-837D-ED5C05960D51}" type="slidenum">
              <a:rPr lang="zh-CN" altLang="en-US" smtClean="0"/>
              <a:t>8</a:t>
            </a:fld>
            <a:endParaRPr lang="zh-CN" altLang="en-US"/>
          </a:p>
        </p:txBody>
      </p:sp>
    </p:spTree>
    <p:extLst>
      <p:ext uri="{BB962C8B-B14F-4D97-AF65-F5344CB8AC3E}">
        <p14:creationId xmlns:p14="http://schemas.microsoft.com/office/powerpoint/2010/main" val="175631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077A8E-B493-482C-837D-ED5C05960D51}" type="slidenum">
              <a:rPr lang="zh-CN" altLang="en-US" smtClean="0"/>
              <a:t>9</a:t>
            </a:fld>
            <a:endParaRPr lang="zh-CN" altLang="en-US"/>
          </a:p>
        </p:txBody>
      </p:sp>
    </p:spTree>
    <p:extLst>
      <p:ext uri="{BB962C8B-B14F-4D97-AF65-F5344CB8AC3E}">
        <p14:creationId xmlns:p14="http://schemas.microsoft.com/office/powerpoint/2010/main" val="3170548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1" y="414727"/>
            <a:ext cx="6340839"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a:off x="5851161" y="6068518"/>
            <a:ext cx="6340839"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10352314" y="220303"/>
            <a:ext cx="1621972" cy="1456097"/>
          </a:xfrm>
          <a:prstGeom prst="frame">
            <a:avLst>
              <a:gd name="adj1" fmla="val 8494"/>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框架 14"/>
          <p:cNvSpPr/>
          <p:nvPr userDrawn="1"/>
        </p:nvSpPr>
        <p:spPr>
          <a:xfrm>
            <a:off x="903513" y="1301110"/>
            <a:ext cx="3907973" cy="1779547"/>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986252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1" y="414727"/>
            <a:ext cx="2579915" cy="374755"/>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2710542" y="3700073"/>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p:cNvSpPr/>
          <p:nvPr userDrawn="1"/>
        </p:nvSpPr>
        <p:spPr>
          <a:xfrm>
            <a:off x="261257" y="4315383"/>
            <a:ext cx="3124200" cy="2127889"/>
          </a:xfrm>
          <a:prstGeom prst="frame">
            <a:avLst>
              <a:gd name="adj1" fmla="val 1072"/>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819997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0" y="414727"/>
            <a:ext cx="740229" cy="1860388"/>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a:off x="1491343" y="5519058"/>
            <a:ext cx="10700657" cy="924214"/>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框架 8"/>
          <p:cNvSpPr/>
          <p:nvPr userDrawn="1"/>
        </p:nvSpPr>
        <p:spPr>
          <a:xfrm>
            <a:off x="8360229" y="742817"/>
            <a:ext cx="1621972" cy="1456097"/>
          </a:xfrm>
          <a:prstGeom prst="frame">
            <a:avLst>
              <a:gd name="adj1" fmla="val 6251"/>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矩形 10"/>
          <p:cNvSpPr/>
          <p:nvPr userDrawn="1"/>
        </p:nvSpPr>
        <p:spPr>
          <a:xfrm>
            <a:off x="2013403" y="3581400"/>
            <a:ext cx="1338943" cy="239487"/>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占位符 6"/>
          <p:cNvSpPr>
            <a:spLocks noGrp="1"/>
          </p:cNvSpPr>
          <p:nvPr>
            <p:ph type="body" sz="quarter" idx="10" hasCustomPrompt="1"/>
          </p:nvPr>
        </p:nvSpPr>
        <p:spPr>
          <a:xfrm>
            <a:off x="3352346" y="2275115"/>
            <a:ext cx="4899025" cy="1807030"/>
          </a:xfrm>
          <a:prstGeom prst="rect">
            <a:avLst/>
          </a:prstGeom>
        </p:spPr>
        <p:txBody>
          <a:bodyPr/>
          <a:lstStyle>
            <a:lvl1pPr marL="0" indent="0">
              <a:buNone/>
              <a:defRPr sz="13800" b="1">
                <a:blipFill dpi="0" rotWithShape="1">
                  <a:blip r:embed="rId3"/>
                  <a:srcRect/>
                  <a:stretch>
                    <a:fillRect/>
                  </a:stretch>
                </a:blipFill>
                <a:latin typeface="+mn-lt"/>
              </a:defRPr>
            </a:lvl1pPr>
          </a:lstStyle>
          <a:p>
            <a:pPr lvl="0"/>
            <a:r>
              <a:rPr kumimoji="1" lang="en-US" altLang="zh-CN" dirty="0" smtClean="0"/>
              <a:t>NO.1</a:t>
            </a:r>
            <a:endParaRPr kumimoji="1" lang="zh-CN" altLang="en-US" dirty="0"/>
          </a:p>
        </p:txBody>
      </p:sp>
    </p:spTree>
    <p:extLst>
      <p:ext uri="{BB962C8B-B14F-4D97-AF65-F5344CB8AC3E}">
        <p14:creationId xmlns:p14="http://schemas.microsoft.com/office/powerpoint/2010/main" val="19085188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占位符 6"/>
          <p:cNvSpPr>
            <a:spLocks noGrp="1"/>
          </p:cNvSpPr>
          <p:nvPr>
            <p:ph type="body" sz="quarter" idx="10" hasCustomPrompt="1"/>
          </p:nvPr>
        </p:nvSpPr>
        <p:spPr>
          <a:xfrm>
            <a:off x="306228" y="211113"/>
            <a:ext cx="2736776" cy="898160"/>
          </a:xfrm>
          <a:prstGeom prst="rect">
            <a:avLst/>
          </a:prstGeom>
        </p:spPr>
        <p:txBody>
          <a:bodyPr/>
          <a:lstStyle>
            <a:lvl1pPr marL="0" indent="0">
              <a:buNone/>
              <a:defRPr sz="6000" b="1">
                <a:blipFill dpi="0" rotWithShape="1">
                  <a:blip r:embed="rId3"/>
                  <a:srcRect/>
                  <a:stretch>
                    <a:fillRect/>
                  </a:stretch>
                </a:blipFill>
                <a:latin typeface="+mn-lt"/>
              </a:defRPr>
            </a:lvl1pPr>
          </a:lstStyle>
          <a:p>
            <a:pPr lvl="0"/>
            <a:r>
              <a:rPr kumimoji="1" lang="en-US" altLang="zh-CN" dirty="0" smtClean="0"/>
              <a:t>NO.1</a:t>
            </a:r>
            <a:endParaRPr kumimoji="1" lang="zh-CN" altLang="en-US" dirty="0"/>
          </a:p>
        </p:txBody>
      </p:sp>
      <p:sp>
        <p:nvSpPr>
          <p:cNvPr id="10" name="矩形 9"/>
          <p:cNvSpPr/>
          <p:nvPr userDrawn="1"/>
        </p:nvSpPr>
        <p:spPr>
          <a:xfrm>
            <a:off x="2492829" y="6379029"/>
            <a:ext cx="9699171" cy="119744"/>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2492829" y="838202"/>
            <a:ext cx="1994365" cy="7619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766673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74675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smtClean="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smtClean="0">
                <a:solidFill>
                  <a:srgbClr val="FFFFFF"/>
                </a:solidFill>
                <a:latin typeface="Segoe UI Light"/>
                <a:ea typeface="微软雅黑"/>
                <a:cs typeface="Segoe UI Light"/>
              </a:rPr>
              <a:t>标注</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smtClean="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行距</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声明</a:t>
            </a:r>
            <a:endParaRPr lang="en-US" altLang="zh-CN" sz="1400" dirty="0" smtClean="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中文 微软雅黑</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正文 </a:t>
            </a:r>
            <a:r>
              <a:rPr lang="en-US" altLang="zh-CN" sz="1400" dirty="0" smtClean="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en-US" altLang="zh-CN" sz="1400" dirty="0" err="1" smtClean="0">
                <a:solidFill>
                  <a:srgbClr val="FFFFFF"/>
                </a:solidFill>
                <a:latin typeface="Segoe UI Light"/>
                <a:ea typeface="微软雅黑"/>
                <a:cs typeface="Segoe UI Light"/>
              </a:rPr>
              <a:t>texturezine.com</a:t>
            </a:r>
            <a:endParaRPr lang="zh-CN" altLang="en-US" sz="1400" dirty="0" smtClean="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82" r:id="rId3"/>
    <p:sldLayoutId id="2147483681" r:id="rId4"/>
    <p:sldLayoutId id="2147483680" r:id="rId5"/>
    <p:sldLayoutId id="2147483662" r:id="rId6"/>
    <p:sldLayoutId id="2147483664" r:id="rId7"/>
    <p:sldLayoutId id="2147483663" r:id="rId8"/>
    <p:sldLayoutId id="214748366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6269" y="2160589"/>
            <a:ext cx="9872134" cy="1754326"/>
          </a:xfrm>
          <a:prstGeom prst="rect">
            <a:avLst/>
          </a:prstGeom>
          <a:blipFill dpi="0" rotWithShape="1">
            <a:blip r:embed="rId3"/>
            <a:srcRect/>
            <a:stretch>
              <a:fillRect/>
            </a:stretch>
          </a:blipFill>
        </p:spPr>
        <p:txBody>
          <a:bodyPr wrap="square" rtlCol="0">
            <a:spAutoFit/>
          </a:bodyPr>
          <a:lstStyle/>
          <a:p>
            <a:pPr algn="ctr"/>
            <a:r>
              <a:rPr kumimoji="1" lang="en-US" altLang="zh-CN" sz="5400" b="1" dirty="0" smtClean="0">
                <a:blipFill>
                  <a:blip r:embed="rId4"/>
                  <a:stretch>
                    <a:fillRect/>
                  </a:stretch>
                </a:blipFill>
                <a:latin typeface="Microsoft YaHei" charset="0"/>
                <a:ea typeface="Microsoft YaHei" charset="0"/>
                <a:cs typeface="Microsoft YaHei" charset="0"/>
              </a:rPr>
              <a:t>Research Reviews on </a:t>
            </a:r>
          </a:p>
          <a:p>
            <a:pPr algn="ctr"/>
            <a:r>
              <a:rPr kumimoji="1" lang="en-US" altLang="zh-CN" sz="5400" b="1" dirty="0" smtClean="0">
                <a:blipFill>
                  <a:blip r:embed="rId4"/>
                  <a:stretch>
                    <a:fillRect/>
                  </a:stretch>
                </a:blipFill>
                <a:latin typeface="Microsoft YaHei" charset="0"/>
                <a:ea typeface="Microsoft YaHei" charset="0"/>
                <a:cs typeface="Microsoft YaHei" charset="0"/>
              </a:rPr>
              <a:t>High-redshift Quasars</a:t>
            </a:r>
            <a:endParaRPr kumimoji="1" lang="zh-CN" altLang="en-US" sz="7200" b="1" dirty="0">
              <a:blipFill>
                <a:blip r:embed="rId4"/>
                <a:stretch>
                  <a:fillRect/>
                </a:stretch>
              </a:blipFill>
              <a:latin typeface="Microsoft YaHei" charset="0"/>
              <a:ea typeface="Microsoft YaHei" charset="0"/>
              <a:cs typeface="Microsoft YaHei" charset="0"/>
            </a:endParaRPr>
          </a:p>
        </p:txBody>
      </p:sp>
      <p:sp>
        <p:nvSpPr>
          <p:cNvPr id="5" name="文本框 8"/>
          <p:cNvSpPr txBox="1"/>
          <p:nvPr/>
        </p:nvSpPr>
        <p:spPr>
          <a:xfrm>
            <a:off x="3173506" y="3922558"/>
            <a:ext cx="5938410" cy="19389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b="1" dirty="0" smtClean="0">
                <a:blipFill dpi="0" rotWithShape="1">
                  <a:blip r:embed="rId3"/>
                  <a:srcRect/>
                  <a:stretch>
                    <a:fillRect/>
                  </a:stretch>
                </a:blipFill>
                <a:latin typeface="微软雅黑" charset="0"/>
                <a:ea typeface="微软雅黑" charset="0"/>
              </a:rPr>
              <a:t>        </a:t>
            </a:r>
          </a:p>
          <a:p>
            <a:pPr algn="ctr">
              <a:lnSpc>
                <a:spcPct val="150000"/>
              </a:lnSpc>
            </a:pPr>
            <a:r>
              <a:rPr lang="en-US" altLang="zh-CN" sz="1600" b="1" dirty="0" smtClean="0">
                <a:blipFill dpi="0" rotWithShape="1">
                  <a:blip r:embed="rId3"/>
                  <a:srcRect/>
                  <a:stretch>
                    <a:fillRect/>
                  </a:stretch>
                </a:blipFill>
                <a:latin typeface="微软雅黑" charset="0"/>
                <a:ea typeface="微软雅黑" charset="0"/>
              </a:rPr>
              <a:t>Department of Astronomy, Beijing Normal University</a:t>
            </a:r>
          </a:p>
          <a:p>
            <a:pPr algn="ctr">
              <a:lnSpc>
                <a:spcPct val="150000"/>
              </a:lnSpc>
            </a:pPr>
            <a:r>
              <a:rPr lang="zh-CN" altLang="en-US" sz="1600" b="1" dirty="0" smtClean="0">
                <a:blipFill dpi="0" rotWithShape="1">
                  <a:blip r:embed="rId3"/>
                  <a:srcRect/>
                  <a:stretch>
                    <a:fillRect/>
                  </a:stretch>
                </a:blipFill>
                <a:latin typeface="微软雅黑" charset="0"/>
                <a:ea typeface="微软雅黑" charset="0"/>
              </a:rPr>
              <a:t>吕澈秋（</a:t>
            </a:r>
            <a:r>
              <a:rPr lang="en-US" altLang="zh-CN" sz="1600" b="1" dirty="0" err="1" smtClean="0">
                <a:blipFill dpi="0" rotWithShape="1">
                  <a:blip r:embed="rId3"/>
                  <a:srcRect/>
                  <a:stretch>
                    <a:fillRect/>
                  </a:stretch>
                </a:blipFill>
                <a:latin typeface="微软雅黑" charset="0"/>
                <a:ea typeface="微软雅黑" charset="0"/>
              </a:rPr>
              <a:t>Cheqiu</a:t>
            </a:r>
            <a:r>
              <a:rPr lang="en-US" altLang="zh-CN" sz="1600" b="1" dirty="0" smtClean="0">
                <a:blipFill dpi="0" rotWithShape="1">
                  <a:blip r:embed="rId3"/>
                  <a:srcRect/>
                  <a:stretch>
                    <a:fillRect/>
                  </a:stretch>
                </a:blipFill>
                <a:latin typeface="微软雅黑" charset="0"/>
                <a:ea typeface="微软雅黑" charset="0"/>
              </a:rPr>
              <a:t> </a:t>
            </a:r>
            <a:r>
              <a:rPr lang="en-US" altLang="zh-CN" sz="1600" b="1" dirty="0" err="1" smtClean="0">
                <a:blipFill dpi="0" rotWithShape="1">
                  <a:blip r:embed="rId3"/>
                  <a:srcRect/>
                  <a:stretch>
                    <a:fillRect/>
                  </a:stretch>
                </a:blipFill>
                <a:latin typeface="微软雅黑" charset="0"/>
                <a:ea typeface="微软雅黑" charset="0"/>
              </a:rPr>
              <a:t>Lyu</a:t>
            </a:r>
            <a:r>
              <a:rPr lang="zh-CN" altLang="en-US" sz="1600" b="1" dirty="0" smtClean="0">
                <a:blipFill dpi="0" rotWithShape="1">
                  <a:blip r:embed="rId3"/>
                  <a:srcRect/>
                  <a:stretch>
                    <a:fillRect/>
                  </a:stretch>
                </a:blipFill>
                <a:latin typeface="微软雅黑" charset="0"/>
                <a:ea typeface="微软雅黑" charset="0"/>
              </a:rPr>
              <a:t>）</a:t>
            </a:r>
            <a:endParaRPr lang="en-US" altLang="zh-CN" sz="1600" b="1" dirty="0" smtClean="0">
              <a:blipFill dpi="0" rotWithShape="1">
                <a:blip r:embed="rId3"/>
                <a:srcRect/>
                <a:stretch>
                  <a:fillRect/>
                </a:stretch>
              </a:blipFill>
              <a:latin typeface="微软雅黑" charset="0"/>
              <a:ea typeface="微软雅黑" charset="0"/>
            </a:endParaRPr>
          </a:p>
          <a:p>
            <a:pPr algn="ctr">
              <a:lnSpc>
                <a:spcPct val="150000"/>
              </a:lnSpc>
            </a:pPr>
            <a:r>
              <a:rPr lang="en-US" altLang="zh-CN" sz="1600" b="1" dirty="0" smtClean="0">
                <a:blipFill dpi="0" rotWithShape="1">
                  <a:blip r:embed="rId3"/>
                  <a:srcRect/>
                  <a:stretch>
                    <a:fillRect/>
                  </a:stretch>
                </a:blipFill>
                <a:latin typeface="微软雅黑" charset="0"/>
                <a:ea typeface="微软雅黑" charset="0"/>
              </a:rPr>
              <a:t>Shanghai Astronomical Observatory</a:t>
            </a:r>
          </a:p>
          <a:p>
            <a:pPr algn="ctr">
              <a:lnSpc>
                <a:spcPct val="150000"/>
              </a:lnSpc>
            </a:pPr>
            <a:r>
              <a:rPr lang="en-US" altLang="zh-CN" sz="1600" b="1" dirty="0" smtClean="0">
                <a:blipFill dpi="0" rotWithShape="1">
                  <a:blip r:embed="rId3"/>
                  <a:srcRect/>
                  <a:stretch>
                    <a:fillRect/>
                  </a:stretch>
                </a:blipFill>
                <a:latin typeface="微软雅黑" charset="0"/>
                <a:ea typeface="微软雅黑" charset="0"/>
              </a:rPr>
              <a:t>2018.8.29</a:t>
            </a:r>
          </a:p>
        </p:txBody>
      </p:sp>
    </p:spTree>
    <p:extLst>
      <p:ext uri="{BB962C8B-B14F-4D97-AF65-F5344CB8AC3E}">
        <p14:creationId xmlns:p14="http://schemas.microsoft.com/office/powerpoint/2010/main" val="212251746"/>
      </p:ext>
    </p:extLst>
  </p:cSld>
  <p:clrMapOvr>
    <a:masterClrMapping/>
  </p:clrMapOvr>
  <p:transition spd="slow">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confirmations</a:t>
            </a:r>
            <a:endParaRPr kumimoji="1" lang="zh-CN" altLang="en-US" sz="2800" b="1" kern="0" dirty="0">
              <a:blipFill>
                <a:blip r:embed="rId3"/>
                <a:stretch>
                  <a:fillRect/>
                </a:stretch>
              </a:blipFill>
              <a:ea typeface="微软雅黑" charset="0"/>
            </a:endParaRPr>
          </a:p>
        </p:txBody>
      </p:sp>
      <p:sp>
        <p:nvSpPr>
          <p:cNvPr id="11" name="矩形 10"/>
          <p:cNvSpPr/>
          <p:nvPr/>
        </p:nvSpPr>
        <p:spPr>
          <a:xfrm>
            <a:off x="501648" y="1235759"/>
            <a:ext cx="11690351" cy="5262979"/>
          </a:xfrm>
          <a:prstGeom prst="rect">
            <a:avLst/>
          </a:prstGeom>
        </p:spPr>
        <p:txBody>
          <a:bodyPr wrap="square">
            <a:spAutoFit/>
          </a:bodyPr>
          <a:lstStyle/>
          <a:p>
            <a:r>
              <a:rPr lang="en-US" altLang="zh-CN" sz="2800" b="1" dirty="0" smtClean="0">
                <a:solidFill>
                  <a:srgbClr val="FFFF00"/>
                </a:solidFill>
              </a:rPr>
              <a:t>Spectrum characteristics</a:t>
            </a:r>
          </a:p>
          <a:p>
            <a:endParaRPr lang="en-US" altLang="zh-CN" sz="2800" b="1" dirty="0" smtClean="0">
              <a:solidFill>
                <a:srgbClr val="FFFF00"/>
              </a:solidFill>
            </a:endParaRPr>
          </a:p>
          <a:p>
            <a:r>
              <a:rPr lang="en-US" altLang="zh-CN" sz="2800" b="1" dirty="0" smtClean="0">
                <a:solidFill>
                  <a:schemeClr val="bg1"/>
                </a:solidFill>
              </a:rPr>
              <a:t>1.wide </a:t>
            </a:r>
            <a:r>
              <a:rPr lang="en-US" altLang="zh-CN" sz="2800" b="1" dirty="0">
                <a:solidFill>
                  <a:schemeClr val="bg1"/>
                </a:solidFill>
              </a:rPr>
              <a:t>permitted emission lines, such as Ly- alpha, CIV, CIII, </a:t>
            </a:r>
            <a:r>
              <a:rPr lang="en-US" altLang="zh-CN" sz="2800" b="1" dirty="0" err="1">
                <a:solidFill>
                  <a:schemeClr val="bg1"/>
                </a:solidFill>
              </a:rPr>
              <a:t>MgII</a:t>
            </a:r>
            <a:r>
              <a:rPr lang="en-US" altLang="zh-CN" sz="2800" b="1" dirty="0">
                <a:solidFill>
                  <a:schemeClr val="bg1"/>
                </a:solidFill>
              </a:rPr>
              <a:t>,  </a:t>
            </a:r>
            <a:r>
              <a:rPr lang="en-US" altLang="zh-CN" sz="2800" b="1" dirty="0" smtClean="0">
                <a:solidFill>
                  <a:schemeClr val="bg1"/>
                </a:solidFill>
              </a:rPr>
              <a:t>    	width~ 10</a:t>
            </a:r>
            <a:r>
              <a:rPr lang="en-US" altLang="zh-CN" sz="2800" b="1" baseline="30000" dirty="0" smtClean="0">
                <a:solidFill>
                  <a:schemeClr val="bg1"/>
                </a:solidFill>
              </a:rPr>
              <a:t>3</a:t>
            </a:r>
            <a:r>
              <a:rPr lang="en-US" altLang="zh-CN" sz="2800" b="1" dirty="0" smtClean="0">
                <a:solidFill>
                  <a:schemeClr val="bg1"/>
                </a:solidFill>
              </a:rPr>
              <a:t>-10</a:t>
            </a:r>
            <a:r>
              <a:rPr lang="en-US" altLang="zh-CN" sz="2800" b="1" baseline="30000" dirty="0" smtClean="0">
                <a:solidFill>
                  <a:schemeClr val="bg1"/>
                </a:solidFill>
              </a:rPr>
              <a:t>4</a:t>
            </a:r>
            <a:r>
              <a:rPr lang="en-US" altLang="zh-CN" sz="2800" b="1" dirty="0" smtClean="0">
                <a:solidFill>
                  <a:schemeClr val="bg1"/>
                </a:solidFill>
              </a:rPr>
              <a:t>km/s</a:t>
            </a:r>
          </a:p>
          <a:p>
            <a:r>
              <a:rPr lang="en-US" altLang="zh-CN" sz="2800" b="1" dirty="0" smtClean="0">
                <a:solidFill>
                  <a:schemeClr val="bg1"/>
                </a:solidFill>
              </a:rPr>
              <a:t>2.narrow </a:t>
            </a:r>
            <a:r>
              <a:rPr lang="en-US" altLang="zh-CN" sz="2800" b="1" dirty="0">
                <a:solidFill>
                  <a:schemeClr val="bg1"/>
                </a:solidFill>
              </a:rPr>
              <a:t>forbidden lines and </a:t>
            </a:r>
            <a:r>
              <a:rPr lang="en-US" altLang="zh-CN" sz="2800" b="1" dirty="0" smtClean="0">
                <a:solidFill>
                  <a:schemeClr val="bg1"/>
                </a:solidFill>
              </a:rPr>
              <a:t>semi-forbidden lines, width~500km/s</a:t>
            </a:r>
          </a:p>
          <a:p>
            <a:endParaRPr lang="en-US" altLang="zh-CN" sz="2800" b="1" dirty="0" smtClean="0">
              <a:solidFill>
                <a:schemeClr val="bg1"/>
              </a:solidFill>
            </a:endParaRPr>
          </a:p>
          <a:p>
            <a:r>
              <a:rPr lang="en-US" altLang="zh-CN" sz="2800" b="1" dirty="0" smtClean="0">
                <a:solidFill>
                  <a:schemeClr val="bg1"/>
                </a:solidFill>
              </a:rPr>
              <a:t>3. continuous</a:t>
            </a:r>
            <a:r>
              <a:rPr lang="zh-CN" altLang="en-US" sz="2800" b="1" dirty="0" smtClean="0">
                <a:solidFill>
                  <a:schemeClr val="bg1"/>
                </a:solidFill>
              </a:rPr>
              <a:t>，</a:t>
            </a:r>
            <a:r>
              <a:rPr lang="en-US" altLang="zh-CN" sz="2800" b="1" dirty="0" smtClean="0">
                <a:solidFill>
                  <a:schemeClr val="bg1"/>
                </a:solidFill>
              </a:rPr>
              <a:t>power </a:t>
            </a:r>
            <a:r>
              <a:rPr lang="en-US" altLang="zh-CN" sz="2800" b="1" dirty="0">
                <a:solidFill>
                  <a:schemeClr val="bg1"/>
                </a:solidFill>
              </a:rPr>
              <a:t>law spectrum </a:t>
            </a:r>
            <a:r>
              <a:rPr lang="en-US" altLang="zh-CN" sz="2800" b="1" dirty="0" smtClean="0">
                <a:solidFill>
                  <a:schemeClr val="bg1"/>
                </a:solidFill>
              </a:rPr>
              <a:t>(extend </a:t>
            </a:r>
            <a:r>
              <a:rPr lang="en-US" altLang="zh-CN" sz="2800" b="1" dirty="0">
                <a:solidFill>
                  <a:schemeClr val="bg1"/>
                </a:solidFill>
              </a:rPr>
              <a:t>to </a:t>
            </a:r>
            <a:r>
              <a:rPr lang="en-US" altLang="zh-CN" sz="2800" b="1" dirty="0" smtClean="0">
                <a:solidFill>
                  <a:schemeClr val="bg1"/>
                </a:solidFill>
              </a:rPr>
              <a:t>infrared and radio) </a:t>
            </a:r>
          </a:p>
          <a:p>
            <a:endParaRPr lang="en-US" altLang="zh-CN" sz="2800" b="1" dirty="0" smtClean="0">
              <a:solidFill>
                <a:schemeClr val="bg1"/>
              </a:solidFill>
            </a:endParaRPr>
          </a:p>
          <a:p>
            <a:r>
              <a:rPr lang="en-US" altLang="zh-CN" sz="2800" b="1" dirty="0" smtClean="0">
                <a:solidFill>
                  <a:schemeClr val="bg1"/>
                </a:solidFill>
              </a:rPr>
              <a:t>4.long-wave </a:t>
            </a:r>
            <a:r>
              <a:rPr lang="en-US" altLang="zh-CN" sz="2800" b="1" dirty="0">
                <a:solidFill>
                  <a:schemeClr val="bg1"/>
                </a:solidFill>
              </a:rPr>
              <a:t>side of </a:t>
            </a:r>
            <a:r>
              <a:rPr lang="en-US" altLang="zh-CN" sz="2800" b="1" dirty="0" smtClean="0">
                <a:solidFill>
                  <a:schemeClr val="bg1"/>
                </a:solidFill>
              </a:rPr>
              <a:t>Ly- </a:t>
            </a:r>
            <a:r>
              <a:rPr lang="en-US" altLang="zh-CN" sz="2800" b="1" dirty="0">
                <a:solidFill>
                  <a:schemeClr val="bg1"/>
                </a:solidFill>
              </a:rPr>
              <a:t>alpha, the narrow metal absorption line </a:t>
            </a:r>
            <a:endParaRPr lang="en-US" altLang="zh-CN" sz="2800" b="1" dirty="0" smtClean="0">
              <a:solidFill>
                <a:schemeClr val="bg1"/>
              </a:solidFill>
            </a:endParaRPr>
          </a:p>
          <a:p>
            <a:r>
              <a:rPr lang="en-US" altLang="zh-CN" sz="2800" b="1" dirty="0" smtClean="0">
                <a:solidFill>
                  <a:schemeClr val="bg1"/>
                </a:solidFill>
              </a:rPr>
              <a:t>short-wave </a:t>
            </a:r>
            <a:r>
              <a:rPr lang="en-US" altLang="zh-CN" sz="2800" b="1" dirty="0">
                <a:solidFill>
                  <a:schemeClr val="bg1"/>
                </a:solidFill>
              </a:rPr>
              <a:t>side of </a:t>
            </a:r>
            <a:r>
              <a:rPr lang="en-US" altLang="zh-CN" sz="2800" b="1" dirty="0" smtClean="0">
                <a:solidFill>
                  <a:schemeClr val="bg1"/>
                </a:solidFill>
              </a:rPr>
              <a:t>Ly-a</a:t>
            </a:r>
            <a:r>
              <a:rPr lang="en-US" altLang="zh-CN" sz="2800" b="1" dirty="0">
                <a:solidFill>
                  <a:schemeClr val="bg1"/>
                </a:solidFill>
              </a:rPr>
              <a:t>, </a:t>
            </a:r>
            <a:r>
              <a:rPr lang="en-US" altLang="zh-CN" sz="2800" b="1" dirty="0" smtClean="0">
                <a:solidFill>
                  <a:schemeClr val="bg1"/>
                </a:solidFill>
              </a:rPr>
              <a:t>absorption </a:t>
            </a:r>
            <a:r>
              <a:rPr lang="en-US" altLang="zh-CN" sz="2800" b="1" dirty="0">
                <a:solidFill>
                  <a:schemeClr val="bg1"/>
                </a:solidFill>
              </a:rPr>
              <a:t>lines </a:t>
            </a:r>
            <a:r>
              <a:rPr lang="en-US" altLang="zh-CN" sz="2800" b="1" dirty="0" smtClean="0">
                <a:solidFill>
                  <a:schemeClr val="bg1"/>
                </a:solidFill>
              </a:rPr>
              <a:t>forest</a:t>
            </a:r>
          </a:p>
          <a:p>
            <a:r>
              <a:rPr lang="en-US" altLang="zh-CN" sz="2800" b="1" dirty="0" smtClean="0">
                <a:solidFill>
                  <a:schemeClr val="bg1"/>
                </a:solidFill>
              </a:rPr>
              <a:t>5. Ly-a series limits at </a:t>
            </a:r>
            <a:r>
              <a:rPr lang="en-US" altLang="zh-CN" sz="2800" b="1" dirty="0">
                <a:solidFill>
                  <a:schemeClr val="bg1"/>
                </a:solidFill>
              </a:rPr>
              <a:t>a static wavelength of 912 A, </a:t>
            </a:r>
            <a:r>
              <a:rPr lang="en-US" altLang="zh-CN" sz="2800" b="1" dirty="0" smtClean="0">
                <a:solidFill>
                  <a:schemeClr val="bg1"/>
                </a:solidFill>
              </a:rPr>
              <a:t>sudden </a:t>
            </a:r>
            <a:r>
              <a:rPr lang="en-US" altLang="zh-CN" sz="2800" b="1" dirty="0">
                <a:solidFill>
                  <a:schemeClr val="bg1"/>
                </a:solidFill>
              </a:rPr>
              <a:t>jump in the quasar </a:t>
            </a:r>
            <a:r>
              <a:rPr lang="en-US" altLang="zh-CN" sz="2800" b="1" dirty="0" smtClean="0">
                <a:solidFill>
                  <a:schemeClr val="bg1"/>
                </a:solidFill>
              </a:rPr>
              <a:t>spectrum</a:t>
            </a:r>
            <a:endParaRPr lang="en-US" altLang="zh-CN" sz="2800" b="1" dirty="0">
              <a:solidFill>
                <a:schemeClr val="bg1"/>
              </a:solidFill>
            </a:endParaRPr>
          </a:p>
        </p:txBody>
      </p:sp>
    </p:spTree>
    <p:extLst>
      <p:ext uri="{BB962C8B-B14F-4D97-AF65-F5344CB8AC3E}">
        <p14:creationId xmlns:p14="http://schemas.microsoft.com/office/powerpoint/2010/main" val="10447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confirmations</a:t>
            </a:r>
            <a:endParaRPr kumimoji="1" lang="zh-CN" altLang="en-US" sz="2800" b="1" kern="0" dirty="0">
              <a:blipFill>
                <a:blip r:embed="rId3"/>
                <a:stretch>
                  <a:fillRect/>
                </a:stretch>
              </a:blipFill>
              <a:ea typeface="微软雅黑" charset="0"/>
            </a:endParaRPr>
          </a:p>
        </p:txBody>
      </p:sp>
      <p:sp>
        <p:nvSpPr>
          <p:cNvPr id="11" name="矩形 10"/>
          <p:cNvSpPr/>
          <p:nvPr/>
        </p:nvSpPr>
        <p:spPr>
          <a:xfrm>
            <a:off x="501649" y="1235759"/>
            <a:ext cx="11421410" cy="523220"/>
          </a:xfrm>
          <a:prstGeom prst="rect">
            <a:avLst/>
          </a:prstGeom>
        </p:spPr>
        <p:txBody>
          <a:bodyPr wrap="square">
            <a:spAutoFit/>
          </a:bodyPr>
          <a:lstStyle/>
          <a:p>
            <a:r>
              <a:rPr lang="en-US" altLang="zh-CN" sz="2800" b="1" dirty="0" smtClean="0">
                <a:solidFill>
                  <a:schemeClr val="bg1"/>
                </a:solidFill>
              </a:rPr>
              <a:t> </a:t>
            </a:r>
            <a:endParaRPr lang="en-US" altLang="zh-CN" sz="2800" b="1" dirty="0" smtClean="0">
              <a:solidFill>
                <a:srgbClr val="FFFF00"/>
              </a:solidFill>
            </a:endParaRPr>
          </a:p>
        </p:txBody>
      </p:sp>
      <p:sp>
        <p:nvSpPr>
          <p:cNvPr id="4" name="矩形 3"/>
          <p:cNvSpPr/>
          <p:nvPr/>
        </p:nvSpPr>
        <p:spPr>
          <a:xfrm>
            <a:off x="1031038" y="1758979"/>
            <a:ext cx="11160962" cy="2677656"/>
          </a:xfrm>
          <a:prstGeom prst="rect">
            <a:avLst/>
          </a:prstGeom>
        </p:spPr>
        <p:txBody>
          <a:bodyPr wrap="square">
            <a:spAutoFit/>
          </a:bodyPr>
          <a:lstStyle/>
          <a:p>
            <a:r>
              <a:rPr lang="en-US" altLang="zh-CN" sz="2800" b="1" dirty="0" smtClean="0">
                <a:solidFill>
                  <a:srgbClr val="FFFF00"/>
                </a:solidFill>
              </a:rPr>
              <a:t>Significance of more and more high-z quasars</a:t>
            </a:r>
          </a:p>
          <a:p>
            <a:endParaRPr lang="en-US" altLang="zh-CN" sz="2800" b="1" dirty="0">
              <a:solidFill>
                <a:srgbClr val="FFFF00"/>
              </a:solidFill>
            </a:endParaRPr>
          </a:p>
          <a:p>
            <a:r>
              <a:rPr lang="en-US" altLang="zh-CN" sz="2800" b="1" dirty="0" smtClean="0">
                <a:solidFill>
                  <a:schemeClr val="bg1"/>
                </a:solidFill>
              </a:rPr>
              <a:t>Built </a:t>
            </a:r>
            <a:r>
              <a:rPr lang="en-US" altLang="zh-CN" sz="2800" b="1" dirty="0">
                <a:solidFill>
                  <a:schemeClr val="bg1"/>
                </a:solidFill>
              </a:rPr>
              <a:t>a color-selected </a:t>
            </a:r>
            <a:r>
              <a:rPr lang="en-US" altLang="zh-CN" sz="2800" b="1" dirty="0" smtClean="0">
                <a:solidFill>
                  <a:schemeClr val="bg1"/>
                </a:solidFill>
              </a:rPr>
              <a:t>flux-limited samples</a:t>
            </a:r>
          </a:p>
          <a:p>
            <a:r>
              <a:rPr lang="en-US" altLang="zh-CN" sz="2800" b="1" dirty="0" smtClean="0">
                <a:solidFill>
                  <a:schemeClr val="bg1"/>
                </a:solidFill>
              </a:rPr>
              <a:t>-&gt; luminosity</a:t>
            </a:r>
            <a:r>
              <a:rPr lang="en-US" altLang="zh-CN" sz="2800" b="1" dirty="0">
                <a:solidFill>
                  <a:schemeClr val="bg1"/>
                </a:solidFill>
              </a:rPr>
              <a:t> function of quasars </a:t>
            </a:r>
            <a:endParaRPr lang="en-US" altLang="zh-CN" sz="2800" b="1" dirty="0" smtClean="0">
              <a:solidFill>
                <a:schemeClr val="bg1"/>
              </a:solidFill>
            </a:endParaRPr>
          </a:p>
          <a:p>
            <a:r>
              <a:rPr lang="en-US" altLang="zh-CN" sz="2800" b="1" dirty="0" smtClean="0">
                <a:solidFill>
                  <a:schemeClr val="bg1"/>
                </a:solidFill>
              </a:rPr>
              <a:t>-&gt;</a:t>
            </a:r>
            <a:r>
              <a:rPr lang="en-US" altLang="zh-CN" sz="2800" b="1" dirty="0">
                <a:solidFill>
                  <a:schemeClr val="bg1"/>
                </a:solidFill>
              </a:rPr>
              <a:t> evolution of </a:t>
            </a:r>
            <a:r>
              <a:rPr lang="en-US" altLang="zh-CN" sz="2800" b="1" dirty="0" smtClean="0">
                <a:solidFill>
                  <a:schemeClr val="bg1"/>
                </a:solidFill>
              </a:rPr>
              <a:t>quasars’ spatial </a:t>
            </a:r>
            <a:r>
              <a:rPr lang="en-US" altLang="zh-CN" sz="2800" b="1" dirty="0">
                <a:solidFill>
                  <a:schemeClr val="bg1"/>
                </a:solidFill>
              </a:rPr>
              <a:t>density</a:t>
            </a:r>
            <a:endParaRPr lang="en-US" altLang="zh-CN" sz="2800" b="1" dirty="0" smtClean="0">
              <a:solidFill>
                <a:schemeClr val="bg1"/>
              </a:solidFill>
            </a:endParaRPr>
          </a:p>
          <a:p>
            <a:r>
              <a:rPr lang="en-US" altLang="zh-CN" sz="2800" b="1" dirty="0" smtClean="0">
                <a:solidFill>
                  <a:schemeClr val="bg1"/>
                </a:solidFill>
              </a:rPr>
              <a:t>-&gt;</a:t>
            </a:r>
            <a:r>
              <a:rPr lang="en-US" altLang="zh-CN" sz="2800" b="1" dirty="0">
                <a:solidFill>
                  <a:schemeClr val="bg1"/>
                </a:solidFill>
              </a:rPr>
              <a:t>early evolution of quasars and other AGN, galaxies</a:t>
            </a:r>
            <a:endParaRPr lang="zh-CN" altLang="en-US" sz="2800" b="1" dirty="0">
              <a:solidFill>
                <a:schemeClr val="bg1"/>
              </a:solidFill>
            </a:endParaRPr>
          </a:p>
        </p:txBody>
      </p:sp>
    </p:spTree>
    <p:extLst>
      <p:ext uri="{BB962C8B-B14F-4D97-AF65-F5344CB8AC3E}">
        <p14:creationId xmlns:p14="http://schemas.microsoft.com/office/powerpoint/2010/main" val="360385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1150828"/>
          </a:xfrm>
          <a:prstGeom prst="rect">
            <a:avLst/>
          </a:prstGeom>
          <a:noFill/>
        </p:spPr>
        <p:txBody>
          <a:bodyPr wrap="square" rtlCol="0">
            <a:spAutoFit/>
          </a:bodyPr>
          <a:lstStyle/>
          <a:p>
            <a:pPr defTabSz="609585">
              <a:lnSpc>
                <a:spcPct val="130000"/>
              </a:lnSpc>
              <a:defRPr/>
            </a:pPr>
            <a:r>
              <a:rPr kumimoji="1" lang="en-US" altLang="zh-CN" sz="2800" b="1" kern="0" dirty="0" smtClean="0">
                <a:blipFill>
                  <a:blip r:embed="rId3"/>
                  <a:stretch>
                    <a:fillRect/>
                  </a:stretch>
                </a:blipFill>
                <a:ea typeface="微软雅黑" charset="0"/>
              </a:rPr>
              <a:t>Search </a:t>
            </a:r>
            <a:r>
              <a:rPr kumimoji="1" lang="en-US" altLang="zh-CN" sz="2800" b="1" kern="0" dirty="0">
                <a:blipFill>
                  <a:blip r:embed="rId3"/>
                  <a:stretch>
                    <a:fillRect/>
                  </a:stretch>
                </a:blipFill>
                <a:ea typeface="微软雅黑" charset="0"/>
              </a:rPr>
              <a:t>and confirmations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p:txBody>
      </p:sp>
      <p:sp>
        <p:nvSpPr>
          <p:cNvPr id="11" name="矩形 10"/>
          <p:cNvSpPr/>
          <p:nvPr/>
        </p:nvSpPr>
        <p:spPr>
          <a:xfrm>
            <a:off x="5298239" y="5790760"/>
            <a:ext cx="11421410" cy="954107"/>
          </a:xfrm>
          <a:prstGeom prst="rect">
            <a:avLst/>
          </a:prstGeom>
        </p:spPr>
        <p:txBody>
          <a:bodyPr wrap="square">
            <a:spAutoFit/>
          </a:bodyPr>
          <a:lstStyle/>
          <a:p>
            <a:r>
              <a:rPr lang="en-US" altLang="zh-CN" sz="2800" b="1" dirty="0" smtClean="0">
                <a:solidFill>
                  <a:schemeClr val="bg1"/>
                </a:solidFill>
              </a:rPr>
              <a:t>Most are from SDSS(</a:t>
            </a:r>
            <a:r>
              <a:rPr lang="en-US" altLang="zh-CN" sz="2800" b="1" dirty="0" err="1" smtClean="0">
                <a:solidFill>
                  <a:schemeClr val="bg1"/>
                </a:solidFill>
              </a:rPr>
              <a:t>opitcal</a:t>
            </a:r>
            <a:r>
              <a:rPr lang="en-US" altLang="zh-CN" sz="2800" b="1" dirty="0" smtClean="0">
                <a:solidFill>
                  <a:schemeClr val="bg1"/>
                </a:solidFill>
              </a:rPr>
              <a:t>)</a:t>
            </a:r>
          </a:p>
          <a:p>
            <a:endParaRPr lang="en-US" altLang="zh-CN" sz="2800" b="1" dirty="0">
              <a:solidFill>
                <a:schemeClr val="bg1"/>
              </a:solidFill>
            </a:endParaRPr>
          </a:p>
        </p:txBody>
      </p:sp>
      <p:pic>
        <p:nvPicPr>
          <p:cNvPr id="4" name="图片 3"/>
          <p:cNvPicPr>
            <a:picLocks noChangeAspect="1"/>
          </p:cNvPicPr>
          <p:nvPr/>
        </p:nvPicPr>
        <p:blipFill>
          <a:blip r:embed="rId4"/>
          <a:stretch>
            <a:fillRect/>
          </a:stretch>
        </p:blipFill>
        <p:spPr>
          <a:xfrm>
            <a:off x="170688" y="2373888"/>
            <a:ext cx="7761905" cy="971429"/>
          </a:xfrm>
          <a:prstGeom prst="rect">
            <a:avLst/>
          </a:prstGeom>
        </p:spPr>
      </p:pic>
      <p:pic>
        <p:nvPicPr>
          <p:cNvPr id="6" name="图片 5"/>
          <p:cNvPicPr>
            <a:picLocks noChangeAspect="1"/>
          </p:cNvPicPr>
          <p:nvPr/>
        </p:nvPicPr>
        <p:blipFill>
          <a:blip r:embed="rId5"/>
          <a:stretch>
            <a:fillRect/>
          </a:stretch>
        </p:blipFill>
        <p:spPr>
          <a:xfrm>
            <a:off x="1119110" y="2963265"/>
            <a:ext cx="7761905" cy="962869"/>
          </a:xfrm>
          <a:prstGeom prst="rect">
            <a:avLst/>
          </a:prstGeom>
        </p:spPr>
      </p:pic>
      <p:pic>
        <p:nvPicPr>
          <p:cNvPr id="7" name="图片 6"/>
          <p:cNvPicPr>
            <a:picLocks noChangeAspect="1"/>
          </p:cNvPicPr>
          <p:nvPr/>
        </p:nvPicPr>
        <p:blipFill>
          <a:blip r:embed="rId6"/>
          <a:stretch>
            <a:fillRect/>
          </a:stretch>
        </p:blipFill>
        <p:spPr>
          <a:xfrm>
            <a:off x="2074273" y="3562964"/>
            <a:ext cx="8533333" cy="876190"/>
          </a:xfrm>
          <a:prstGeom prst="rect">
            <a:avLst/>
          </a:prstGeom>
        </p:spPr>
      </p:pic>
      <p:pic>
        <p:nvPicPr>
          <p:cNvPr id="9" name="图片 8"/>
          <p:cNvPicPr>
            <a:picLocks noChangeAspect="1"/>
          </p:cNvPicPr>
          <p:nvPr/>
        </p:nvPicPr>
        <p:blipFill>
          <a:blip r:embed="rId7"/>
          <a:stretch>
            <a:fillRect/>
          </a:stretch>
        </p:blipFill>
        <p:spPr>
          <a:xfrm>
            <a:off x="3517737" y="4059959"/>
            <a:ext cx="8076190" cy="904762"/>
          </a:xfrm>
          <a:prstGeom prst="rect">
            <a:avLst/>
          </a:prstGeom>
        </p:spPr>
      </p:pic>
      <p:pic>
        <p:nvPicPr>
          <p:cNvPr id="10" name="图片 9"/>
          <p:cNvPicPr>
            <a:picLocks noChangeAspect="1"/>
          </p:cNvPicPr>
          <p:nvPr/>
        </p:nvPicPr>
        <p:blipFill>
          <a:blip r:embed="rId8"/>
          <a:stretch>
            <a:fillRect/>
          </a:stretch>
        </p:blipFill>
        <p:spPr>
          <a:xfrm>
            <a:off x="306228" y="4708377"/>
            <a:ext cx="7923809" cy="828571"/>
          </a:xfrm>
          <a:prstGeom prst="rect">
            <a:avLst/>
          </a:prstGeom>
        </p:spPr>
      </p:pic>
      <p:pic>
        <p:nvPicPr>
          <p:cNvPr id="16" name="图片 15"/>
          <p:cNvPicPr>
            <a:picLocks noChangeAspect="1"/>
          </p:cNvPicPr>
          <p:nvPr/>
        </p:nvPicPr>
        <p:blipFill>
          <a:blip r:embed="rId9"/>
          <a:stretch>
            <a:fillRect/>
          </a:stretch>
        </p:blipFill>
        <p:spPr>
          <a:xfrm>
            <a:off x="1674616" y="5132639"/>
            <a:ext cx="10248381" cy="658153"/>
          </a:xfrm>
          <a:prstGeom prst="rect">
            <a:avLst/>
          </a:prstGeom>
        </p:spPr>
      </p:pic>
      <p:sp>
        <p:nvSpPr>
          <p:cNvPr id="17" name="矩形 16"/>
          <p:cNvSpPr/>
          <p:nvPr/>
        </p:nvSpPr>
        <p:spPr>
          <a:xfrm>
            <a:off x="1426535" y="935312"/>
            <a:ext cx="8554279" cy="1384995"/>
          </a:xfrm>
          <a:prstGeom prst="rect">
            <a:avLst/>
          </a:prstGeom>
        </p:spPr>
        <p:txBody>
          <a:bodyPr wrap="square">
            <a:spAutoFit/>
          </a:bodyPr>
          <a:lstStyle/>
          <a:p>
            <a:r>
              <a:rPr lang="en-US" altLang="zh-CN" sz="2800" b="1" dirty="0" smtClean="0">
                <a:solidFill>
                  <a:srgbClr val="FFFF00"/>
                </a:solidFill>
              </a:rPr>
              <a:t>Most principal characteristics: </a:t>
            </a:r>
            <a:r>
              <a:rPr lang="zh-CN" altLang="en-US" sz="2800" b="1" dirty="0" smtClean="0">
                <a:solidFill>
                  <a:schemeClr val="bg1"/>
                </a:solidFill>
              </a:rPr>
              <a:t>Strong </a:t>
            </a:r>
            <a:r>
              <a:rPr lang="zh-CN" altLang="en-US" sz="2800" b="1" dirty="0">
                <a:solidFill>
                  <a:schemeClr val="bg1"/>
                </a:solidFill>
              </a:rPr>
              <a:t>and broad Ly </a:t>
            </a:r>
            <a:r>
              <a:rPr lang="zh-CN" altLang="en-US" sz="2800" b="1" dirty="0" smtClean="0">
                <a:solidFill>
                  <a:schemeClr val="bg1"/>
                </a:solidFill>
              </a:rPr>
              <a:t>a </a:t>
            </a:r>
            <a:r>
              <a:rPr lang="zh-CN" altLang="en-US" sz="2800" b="1" dirty="0">
                <a:solidFill>
                  <a:schemeClr val="bg1"/>
                </a:solidFill>
              </a:rPr>
              <a:t>+NV emission line, very strong Ly </a:t>
            </a:r>
            <a:r>
              <a:rPr lang="zh-CN" altLang="en-US" sz="2800" b="1" dirty="0" smtClean="0">
                <a:solidFill>
                  <a:schemeClr val="bg1"/>
                </a:solidFill>
              </a:rPr>
              <a:t>a </a:t>
            </a:r>
            <a:r>
              <a:rPr lang="zh-CN" altLang="en-US" sz="2800" b="1" dirty="0">
                <a:solidFill>
                  <a:schemeClr val="bg1"/>
                </a:solidFill>
              </a:rPr>
              <a:t>absorption </a:t>
            </a:r>
            <a:r>
              <a:rPr lang="en-US" altLang="zh-CN" sz="2800" b="1" dirty="0">
                <a:solidFill>
                  <a:schemeClr val="bg1"/>
                </a:solidFill>
              </a:rPr>
              <a:t>forest</a:t>
            </a:r>
            <a:endParaRPr lang="zh-CN" altLang="en-US" sz="2800" b="1" dirty="0">
              <a:solidFill>
                <a:schemeClr val="bg1"/>
              </a:solidFill>
            </a:endParaRPr>
          </a:p>
        </p:txBody>
      </p:sp>
    </p:spTree>
    <p:extLst>
      <p:ext uri="{BB962C8B-B14F-4D97-AF65-F5344CB8AC3E}">
        <p14:creationId xmlns:p14="http://schemas.microsoft.com/office/powerpoint/2010/main" val="590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confirmations</a:t>
            </a:r>
            <a:endParaRPr kumimoji="1" lang="zh-CN" altLang="en-US" sz="2800" b="1" kern="0" dirty="0">
              <a:blipFill>
                <a:blip r:embed="rId3"/>
                <a:stretch>
                  <a:fillRect/>
                </a:stretch>
              </a:blipFill>
              <a:ea typeface="微软雅黑" charset="0"/>
            </a:endParaRPr>
          </a:p>
        </p:txBody>
      </p:sp>
      <p:sp>
        <p:nvSpPr>
          <p:cNvPr id="11" name="矩形 10"/>
          <p:cNvSpPr/>
          <p:nvPr/>
        </p:nvSpPr>
        <p:spPr>
          <a:xfrm>
            <a:off x="673768" y="1943980"/>
            <a:ext cx="11750940" cy="4093428"/>
          </a:xfrm>
          <a:prstGeom prst="rect">
            <a:avLst/>
          </a:prstGeom>
        </p:spPr>
        <p:txBody>
          <a:bodyPr wrap="square">
            <a:spAutoFit/>
          </a:bodyPr>
          <a:lstStyle/>
          <a:p>
            <a:r>
              <a:rPr lang="en-US" altLang="zh-CN" sz="2800" b="1" dirty="0" smtClean="0">
                <a:solidFill>
                  <a:srgbClr val="FFFF00"/>
                </a:solidFill>
              </a:rPr>
              <a:t>Main method: </a:t>
            </a:r>
            <a:r>
              <a:rPr lang="en-US" altLang="zh-CN" sz="3600" b="1" dirty="0" smtClean="0">
                <a:solidFill>
                  <a:schemeClr val="bg1"/>
                </a:solidFill>
              </a:rPr>
              <a:t>multicolor photometry, </a:t>
            </a:r>
            <a:r>
              <a:rPr lang="en-US" altLang="zh-CN" sz="3600" b="1" dirty="0" err="1" smtClean="0">
                <a:solidFill>
                  <a:schemeClr val="bg1"/>
                </a:solidFill>
              </a:rPr>
              <a:t>i</a:t>
            </a:r>
            <a:r>
              <a:rPr lang="en-US" altLang="zh-CN" sz="3600" b="1" dirty="0" smtClean="0">
                <a:solidFill>
                  <a:schemeClr val="bg1"/>
                </a:solidFill>
              </a:rPr>
              <a:t>-dropout survey</a:t>
            </a:r>
          </a:p>
          <a:p>
            <a:endParaRPr lang="en-US" altLang="zh-CN" sz="2800" b="1" dirty="0">
              <a:solidFill>
                <a:schemeClr val="bg1"/>
              </a:solidFill>
            </a:endParaRPr>
          </a:p>
          <a:p>
            <a:r>
              <a:rPr lang="en-US" altLang="zh-CN" sz="2800" b="1" dirty="0">
                <a:solidFill>
                  <a:schemeClr val="bg1"/>
                </a:solidFill>
              </a:rPr>
              <a:t>u</a:t>
            </a:r>
            <a:r>
              <a:rPr lang="en-US" altLang="zh-CN" sz="2800" b="1" dirty="0" smtClean="0">
                <a:solidFill>
                  <a:schemeClr val="bg1"/>
                </a:solidFill>
              </a:rPr>
              <a:t>, g, r, </a:t>
            </a:r>
            <a:r>
              <a:rPr lang="en-US" altLang="zh-CN" sz="2800" b="1" dirty="0" err="1" smtClean="0">
                <a:solidFill>
                  <a:schemeClr val="bg1"/>
                </a:solidFill>
              </a:rPr>
              <a:t>i</a:t>
            </a:r>
            <a:r>
              <a:rPr lang="en-US" altLang="zh-CN" sz="2800" b="1" dirty="0" smtClean="0">
                <a:solidFill>
                  <a:schemeClr val="bg1"/>
                </a:solidFill>
              </a:rPr>
              <a:t>, z band (z~&gt;5.8, whose Lyman </a:t>
            </a:r>
            <a:r>
              <a:rPr lang="zh-CN" altLang="en-US" sz="2800" b="1" dirty="0" smtClean="0">
                <a:solidFill>
                  <a:schemeClr val="bg1"/>
                </a:solidFill>
              </a:rPr>
              <a:t>a </a:t>
            </a:r>
            <a:r>
              <a:rPr lang="en-US" altLang="zh-CN" sz="2800" b="1" dirty="0" smtClean="0">
                <a:solidFill>
                  <a:schemeClr val="bg1"/>
                </a:solidFill>
              </a:rPr>
              <a:t>absorption line lies in </a:t>
            </a:r>
            <a:r>
              <a:rPr lang="en-US" altLang="zh-CN" sz="2800" b="1" dirty="0" err="1" smtClean="0">
                <a:solidFill>
                  <a:schemeClr val="bg1"/>
                </a:solidFill>
              </a:rPr>
              <a:t>i</a:t>
            </a:r>
            <a:r>
              <a:rPr lang="en-US" altLang="zh-CN" sz="2800" b="1" dirty="0" smtClean="0">
                <a:solidFill>
                  <a:schemeClr val="bg1"/>
                </a:solidFill>
              </a:rPr>
              <a:t>-band )</a:t>
            </a:r>
          </a:p>
          <a:p>
            <a:endParaRPr lang="en-US" altLang="zh-CN" sz="2800" b="1" dirty="0">
              <a:solidFill>
                <a:schemeClr val="bg1"/>
              </a:solidFill>
            </a:endParaRPr>
          </a:p>
          <a:p>
            <a:r>
              <a:rPr lang="en-US" altLang="zh-CN" sz="2800" b="1" dirty="0" smtClean="0">
                <a:solidFill>
                  <a:schemeClr val="bg1"/>
                </a:solidFill>
              </a:rPr>
              <a:t>SDSS database-&gt; </a:t>
            </a:r>
            <a:r>
              <a:rPr lang="en-US" altLang="zh-CN" sz="2800" b="1" dirty="0">
                <a:solidFill>
                  <a:schemeClr val="bg1"/>
                </a:solidFill>
              </a:rPr>
              <a:t>I-dropout source-&gt;Visual </a:t>
            </a:r>
            <a:r>
              <a:rPr lang="en-US" altLang="zh-CN" sz="2800" b="1" dirty="0" smtClean="0">
                <a:solidFill>
                  <a:schemeClr val="bg1"/>
                </a:solidFill>
              </a:rPr>
              <a:t>inspection-&gt;cross-matching with other survey data(e.g. </a:t>
            </a:r>
            <a:r>
              <a:rPr lang="en-US" altLang="zh-CN" sz="2800" b="1" dirty="0">
                <a:solidFill>
                  <a:schemeClr val="bg1"/>
                </a:solidFill>
              </a:rPr>
              <a:t>2MASS)-&gt;JHK </a:t>
            </a:r>
            <a:r>
              <a:rPr lang="en-US" altLang="zh-CN" sz="2800" b="1" dirty="0" smtClean="0">
                <a:solidFill>
                  <a:schemeClr val="bg1"/>
                </a:solidFill>
              </a:rPr>
              <a:t>photometry-&gt;</a:t>
            </a:r>
          </a:p>
          <a:p>
            <a:r>
              <a:rPr lang="en-US" altLang="zh-CN" sz="2800" b="1" dirty="0">
                <a:solidFill>
                  <a:schemeClr val="bg1"/>
                </a:solidFill>
              </a:rPr>
              <a:t>z-j </a:t>
            </a:r>
            <a:r>
              <a:rPr lang="en-US" altLang="zh-CN" sz="2800" b="1" dirty="0" smtClean="0">
                <a:solidFill>
                  <a:schemeClr val="bg1"/>
                </a:solidFill>
              </a:rPr>
              <a:t>index(separate </a:t>
            </a:r>
            <a:r>
              <a:rPr lang="en-US" altLang="zh-CN" sz="2800" b="1" dirty="0">
                <a:solidFill>
                  <a:schemeClr val="bg1"/>
                </a:solidFill>
              </a:rPr>
              <a:t>quasar and cold dwarf </a:t>
            </a:r>
            <a:r>
              <a:rPr lang="en-US" altLang="zh-CN" sz="2800" b="1" dirty="0" smtClean="0">
                <a:solidFill>
                  <a:schemeClr val="bg1"/>
                </a:solidFill>
              </a:rPr>
              <a:t>candidates </a:t>
            </a:r>
            <a:r>
              <a:rPr lang="en-US" altLang="zh-CN" sz="2800" b="1" dirty="0">
                <a:solidFill>
                  <a:schemeClr val="bg1"/>
                </a:solidFill>
              </a:rPr>
              <a:t>)</a:t>
            </a:r>
          </a:p>
          <a:p>
            <a:r>
              <a:rPr lang="en-US" altLang="zh-CN" sz="2800" b="1" dirty="0" smtClean="0">
                <a:solidFill>
                  <a:schemeClr val="bg1"/>
                </a:solidFill>
              </a:rPr>
              <a:t> </a:t>
            </a:r>
            <a:endParaRPr lang="en-US" altLang="zh-CN" sz="2800" b="1" dirty="0">
              <a:solidFill>
                <a:schemeClr val="bg1"/>
              </a:solidFill>
            </a:endParaRP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1F0909"/>
                </a:solidFill>
                <a:effectLst/>
                <a:latin typeface="Arial" panose="020B0604020202020204" pitchFamily="34" charset="0"/>
                <a:ea typeface="PT Serif"/>
              </a:rPr>
              <a:t>JHK</a:t>
            </a:r>
            <a:r>
              <a:rPr kumimoji="0" lang="zh-CN" altLang="zh-CN" sz="1100" b="0" i="0" u="none" strike="noStrike" cap="none" normalizeH="0" baseline="0" smtClean="0">
                <a:ln>
                  <a:noFill/>
                </a:ln>
                <a:solidFill>
                  <a:schemeClr val="tx1"/>
                </a:solidFill>
                <a:effectLst/>
                <a:latin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371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confirmations</a:t>
            </a:r>
            <a:endParaRPr kumimoji="1" lang="zh-CN" altLang="en-US" sz="2800" b="1" kern="0" dirty="0">
              <a:blipFill>
                <a:blip r:embed="rId3"/>
                <a:stretch>
                  <a:fillRect/>
                </a:stretch>
              </a:blipFill>
              <a:ea typeface="微软雅黑" charset="0"/>
            </a:endParaRPr>
          </a:p>
        </p:txBody>
      </p:sp>
      <p:sp>
        <p:nvSpPr>
          <p:cNvPr id="11" name="矩形 10"/>
          <p:cNvSpPr/>
          <p:nvPr/>
        </p:nvSpPr>
        <p:spPr>
          <a:xfrm>
            <a:off x="501649" y="1235759"/>
            <a:ext cx="11421410" cy="4832092"/>
          </a:xfrm>
          <a:prstGeom prst="rect">
            <a:avLst/>
          </a:prstGeom>
        </p:spPr>
        <p:txBody>
          <a:bodyPr wrap="square">
            <a:spAutoFit/>
          </a:bodyPr>
          <a:lstStyle/>
          <a:p>
            <a:r>
              <a:rPr lang="en-US" altLang="zh-CN" sz="2800" b="1" dirty="0" smtClean="0">
                <a:solidFill>
                  <a:srgbClr val="FFFF00"/>
                </a:solidFill>
              </a:rPr>
              <a:t>Difficulty </a:t>
            </a:r>
            <a:r>
              <a:rPr lang="en-US" altLang="zh-CN" sz="2800" b="1" dirty="0">
                <a:solidFill>
                  <a:srgbClr val="FFFF00"/>
                </a:solidFill>
              </a:rPr>
              <a:t>of </a:t>
            </a:r>
            <a:r>
              <a:rPr lang="en-US" altLang="zh-CN" sz="2800" b="1" dirty="0" smtClean="0">
                <a:solidFill>
                  <a:srgbClr val="FFFF00"/>
                </a:solidFill>
              </a:rPr>
              <a:t>detection</a:t>
            </a:r>
          </a:p>
          <a:p>
            <a:r>
              <a:rPr lang="en-US" altLang="zh-CN" sz="2800" b="1" dirty="0" smtClean="0">
                <a:solidFill>
                  <a:schemeClr val="bg1"/>
                </a:solidFill>
              </a:rPr>
              <a:t>1. scarce and dim in optical waveband</a:t>
            </a:r>
          </a:p>
          <a:p>
            <a:endParaRPr lang="en-US" altLang="zh-CN" sz="2800" b="1" dirty="0" smtClean="0">
              <a:solidFill>
                <a:schemeClr val="bg1"/>
              </a:solidFill>
            </a:endParaRPr>
          </a:p>
          <a:p>
            <a:r>
              <a:rPr lang="en-US" altLang="zh-CN" sz="2800" b="1" dirty="0" smtClean="0">
                <a:solidFill>
                  <a:schemeClr val="bg1"/>
                </a:solidFill>
              </a:rPr>
              <a:t>2</a:t>
            </a:r>
            <a:r>
              <a:rPr lang="en-US" altLang="zh-CN" sz="2800" b="1" dirty="0">
                <a:solidFill>
                  <a:schemeClr val="bg1"/>
                </a:solidFill>
              </a:rPr>
              <a:t>. need for detailed spectroscopic data and a large amount of </a:t>
            </a:r>
            <a:r>
              <a:rPr lang="en-US" altLang="zh-CN" sz="2800" b="1" dirty="0" smtClean="0">
                <a:solidFill>
                  <a:schemeClr val="bg1"/>
                </a:solidFill>
              </a:rPr>
              <a:t>observation time</a:t>
            </a:r>
          </a:p>
          <a:p>
            <a:endParaRPr lang="en-US" altLang="zh-CN" sz="2800" b="1" dirty="0" smtClean="0">
              <a:solidFill>
                <a:schemeClr val="bg1"/>
              </a:solidFill>
            </a:endParaRPr>
          </a:p>
          <a:p>
            <a:r>
              <a:rPr lang="en-US" altLang="zh-CN" sz="2800" b="1" dirty="0">
                <a:solidFill>
                  <a:schemeClr val="bg1"/>
                </a:solidFill>
              </a:rPr>
              <a:t>3. significantly </a:t>
            </a:r>
            <a:r>
              <a:rPr lang="en-US" altLang="zh-CN" sz="2800" b="1" dirty="0" smtClean="0">
                <a:solidFill>
                  <a:schemeClr val="bg1"/>
                </a:solidFill>
              </a:rPr>
              <a:t>different </a:t>
            </a:r>
            <a:r>
              <a:rPr lang="en-US" altLang="zh-CN" sz="2800" b="1" dirty="0">
                <a:solidFill>
                  <a:schemeClr val="bg1"/>
                </a:solidFill>
              </a:rPr>
              <a:t>in </a:t>
            </a:r>
            <a:r>
              <a:rPr lang="en-US" altLang="zh-CN" sz="2800" b="1" dirty="0" smtClean="0">
                <a:solidFill>
                  <a:schemeClr val="bg1"/>
                </a:solidFill>
              </a:rPr>
              <a:t>spectral </a:t>
            </a:r>
            <a:r>
              <a:rPr lang="en-US" altLang="zh-CN" sz="2800" b="1" dirty="0">
                <a:solidFill>
                  <a:schemeClr val="bg1"/>
                </a:solidFill>
              </a:rPr>
              <a:t>index, brightness </a:t>
            </a:r>
            <a:r>
              <a:rPr lang="en-US" altLang="zh-CN" sz="2800" b="1" dirty="0" smtClean="0">
                <a:solidFill>
                  <a:schemeClr val="bg1"/>
                </a:solidFill>
              </a:rPr>
              <a:t>variations and energy distributions</a:t>
            </a:r>
          </a:p>
          <a:p>
            <a:endParaRPr lang="en-US" altLang="zh-CN" sz="2800" b="1" dirty="0">
              <a:solidFill>
                <a:schemeClr val="bg1"/>
              </a:solidFill>
            </a:endParaRPr>
          </a:p>
          <a:p>
            <a:r>
              <a:rPr lang="en-US" altLang="zh-CN" sz="2800" b="1" dirty="0">
                <a:solidFill>
                  <a:schemeClr val="bg1"/>
                </a:solidFill>
              </a:rPr>
              <a:t>4. due to the </a:t>
            </a:r>
            <a:r>
              <a:rPr lang="en-US" altLang="zh-CN" sz="2800" b="1" dirty="0" smtClean="0">
                <a:solidFill>
                  <a:schemeClr val="bg1"/>
                </a:solidFill>
              </a:rPr>
              <a:t>redshift </a:t>
            </a:r>
            <a:r>
              <a:rPr lang="en-US" altLang="zh-CN" sz="2800" b="1" dirty="0">
                <a:solidFill>
                  <a:schemeClr val="bg1"/>
                </a:solidFill>
              </a:rPr>
              <a:t>relation, the wavelength range depends on the </a:t>
            </a:r>
            <a:r>
              <a:rPr lang="en-US" altLang="zh-CN" sz="2800" b="1" dirty="0" smtClean="0">
                <a:solidFill>
                  <a:schemeClr val="bg1"/>
                </a:solidFill>
              </a:rPr>
              <a:t>redshift (need infrared and radio)</a:t>
            </a:r>
          </a:p>
        </p:txBody>
      </p:sp>
    </p:spTree>
    <p:extLst>
      <p:ext uri="{BB962C8B-B14F-4D97-AF65-F5344CB8AC3E}">
        <p14:creationId xmlns:p14="http://schemas.microsoft.com/office/powerpoint/2010/main" val="35855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2444295" y="211113"/>
            <a:ext cx="511153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confirmations</a:t>
            </a:r>
            <a:endParaRPr kumimoji="1" lang="zh-CN" altLang="en-US" sz="2800" b="1" kern="0" dirty="0">
              <a:blipFill>
                <a:blip r:embed="rId3"/>
                <a:stretch>
                  <a:fillRect/>
                </a:stretch>
              </a:blipFill>
              <a:ea typeface="微软雅黑" charset="0"/>
            </a:endParaRPr>
          </a:p>
        </p:txBody>
      </p:sp>
      <p:sp>
        <p:nvSpPr>
          <p:cNvPr id="11" name="矩形 10"/>
          <p:cNvSpPr/>
          <p:nvPr/>
        </p:nvSpPr>
        <p:spPr>
          <a:xfrm>
            <a:off x="501649" y="1235759"/>
            <a:ext cx="11421410" cy="4832092"/>
          </a:xfrm>
          <a:prstGeom prst="rect">
            <a:avLst/>
          </a:prstGeom>
        </p:spPr>
        <p:txBody>
          <a:bodyPr wrap="square">
            <a:spAutoFit/>
          </a:bodyPr>
          <a:lstStyle/>
          <a:p>
            <a:r>
              <a:rPr lang="en-US" altLang="zh-CN" sz="2800" b="1" dirty="0" smtClean="0">
                <a:solidFill>
                  <a:srgbClr val="FFFF00"/>
                </a:solidFill>
              </a:rPr>
              <a:t>High-z quasars searching and confirmations in RADIO band:</a:t>
            </a:r>
          </a:p>
          <a:p>
            <a:pPr marL="514350" indent="-514350">
              <a:buAutoNum type="arabicPeriod"/>
            </a:pPr>
            <a:r>
              <a:rPr lang="en-US" altLang="zh-CN" sz="2800" b="1" dirty="0" smtClean="0">
                <a:solidFill>
                  <a:schemeClr val="bg1"/>
                </a:solidFill>
              </a:rPr>
              <a:t>cover </a:t>
            </a:r>
            <a:r>
              <a:rPr lang="en-US" altLang="zh-CN" sz="2800" b="1" dirty="0">
                <a:solidFill>
                  <a:schemeClr val="bg1"/>
                </a:solidFill>
              </a:rPr>
              <a:t>large areas of the sky</a:t>
            </a:r>
            <a:r>
              <a:rPr lang="en-US" altLang="zh-CN" sz="2800" b="1" dirty="0" smtClean="0">
                <a:solidFill>
                  <a:schemeClr val="bg1"/>
                </a:solidFill>
              </a:rPr>
              <a:t>.</a:t>
            </a:r>
          </a:p>
          <a:p>
            <a:r>
              <a:rPr lang="en-US" altLang="zh-CN" sz="2800" b="1" dirty="0" smtClean="0">
                <a:solidFill>
                  <a:schemeClr val="bg1"/>
                </a:solidFill>
              </a:rPr>
              <a:t>2. </a:t>
            </a:r>
            <a:r>
              <a:rPr lang="en-US" altLang="zh-CN" sz="2800" b="1" dirty="0">
                <a:solidFill>
                  <a:schemeClr val="bg1"/>
                </a:solidFill>
              </a:rPr>
              <a:t>w</a:t>
            </a:r>
            <a:r>
              <a:rPr lang="en-US" altLang="zh-CN" sz="2800" b="1" dirty="0" smtClean="0">
                <a:solidFill>
                  <a:schemeClr val="bg1"/>
                </a:solidFill>
              </a:rPr>
              <a:t>ith high position accuracy, the </a:t>
            </a:r>
            <a:r>
              <a:rPr lang="en-US" altLang="zh-CN" sz="2800" b="1" dirty="0">
                <a:solidFill>
                  <a:schemeClr val="bg1"/>
                </a:solidFill>
              </a:rPr>
              <a:t>quasar selection is not affected by its own spectral </a:t>
            </a:r>
            <a:r>
              <a:rPr lang="en-US" altLang="zh-CN" sz="2800" b="1" dirty="0" smtClean="0">
                <a:solidFill>
                  <a:schemeClr val="bg1"/>
                </a:solidFill>
              </a:rPr>
              <a:t>characteristics.</a:t>
            </a:r>
          </a:p>
          <a:p>
            <a:r>
              <a:rPr lang="en-US" altLang="zh-CN" sz="2800" b="1" dirty="0" smtClean="0">
                <a:solidFill>
                  <a:schemeClr val="bg1"/>
                </a:solidFill>
              </a:rPr>
              <a:t>3</a:t>
            </a:r>
            <a:r>
              <a:rPr lang="en-US" altLang="zh-CN" sz="2800" b="1" dirty="0">
                <a:solidFill>
                  <a:schemeClr val="bg1"/>
                </a:solidFill>
              </a:rPr>
              <a:t>. Radio </a:t>
            </a:r>
            <a:r>
              <a:rPr lang="en-US" altLang="zh-CN" sz="2800" b="1" dirty="0" smtClean="0">
                <a:solidFill>
                  <a:schemeClr val="bg1"/>
                </a:solidFill>
              </a:rPr>
              <a:t>unaffected </a:t>
            </a:r>
            <a:r>
              <a:rPr lang="en-US" altLang="zh-CN" sz="2800" b="1" dirty="0">
                <a:solidFill>
                  <a:schemeClr val="bg1"/>
                </a:solidFill>
              </a:rPr>
              <a:t>by dust, </a:t>
            </a:r>
            <a:r>
              <a:rPr lang="en-US" altLang="zh-CN" sz="2800" b="1" dirty="0" smtClean="0">
                <a:solidFill>
                  <a:schemeClr val="bg1"/>
                </a:solidFill>
              </a:rPr>
              <a:t>study the influence </a:t>
            </a:r>
            <a:r>
              <a:rPr lang="en-US" altLang="zh-CN" sz="2800" b="1" dirty="0">
                <a:solidFill>
                  <a:schemeClr val="bg1"/>
                </a:solidFill>
              </a:rPr>
              <a:t>of dust on optically selected quasar </a:t>
            </a:r>
            <a:r>
              <a:rPr lang="en-US" altLang="zh-CN" sz="2800" b="1" dirty="0" smtClean="0">
                <a:solidFill>
                  <a:schemeClr val="bg1"/>
                </a:solidFill>
              </a:rPr>
              <a:t>samples</a:t>
            </a:r>
          </a:p>
          <a:p>
            <a:r>
              <a:rPr lang="en-US" altLang="zh-CN" sz="2800" b="1" dirty="0" smtClean="0">
                <a:solidFill>
                  <a:schemeClr val="bg1"/>
                </a:solidFill>
              </a:rPr>
              <a:t>4.Study the evolution </a:t>
            </a:r>
            <a:r>
              <a:rPr lang="en-US" altLang="zh-CN" sz="2800" b="1" dirty="0">
                <a:solidFill>
                  <a:schemeClr val="bg1"/>
                </a:solidFill>
              </a:rPr>
              <a:t>of </a:t>
            </a:r>
            <a:r>
              <a:rPr lang="en-US" altLang="zh-CN" sz="2800" b="1" dirty="0" smtClean="0">
                <a:solidFill>
                  <a:schemeClr val="bg1"/>
                </a:solidFill>
              </a:rPr>
              <a:t>elliptical galaxies(RLQ), </a:t>
            </a:r>
            <a:r>
              <a:rPr lang="en-US" altLang="zh-CN" sz="2800" b="1" dirty="0">
                <a:solidFill>
                  <a:schemeClr val="bg1"/>
                </a:solidFill>
              </a:rPr>
              <a:t>spiral </a:t>
            </a:r>
            <a:r>
              <a:rPr lang="en-US" altLang="zh-CN" sz="2800" b="1" dirty="0" smtClean="0">
                <a:solidFill>
                  <a:schemeClr val="bg1"/>
                </a:solidFill>
              </a:rPr>
              <a:t>galaxies(RQQ)</a:t>
            </a:r>
          </a:p>
          <a:p>
            <a:endParaRPr lang="en-US" altLang="zh-CN" sz="2800" b="1" dirty="0">
              <a:solidFill>
                <a:srgbClr val="FFFF00"/>
              </a:solidFill>
            </a:endParaRPr>
          </a:p>
          <a:p>
            <a:r>
              <a:rPr lang="en-US" altLang="zh-CN" sz="2800" b="1" dirty="0" err="1" smtClean="0">
                <a:solidFill>
                  <a:srgbClr val="FFFF00"/>
                </a:solidFill>
              </a:rPr>
              <a:t>Limition</a:t>
            </a:r>
            <a:r>
              <a:rPr lang="en-US" altLang="zh-CN" sz="2800" b="1" dirty="0" smtClean="0">
                <a:solidFill>
                  <a:srgbClr val="FFFF00"/>
                </a:solidFill>
              </a:rPr>
              <a:t>: </a:t>
            </a:r>
            <a:r>
              <a:rPr lang="en-US" altLang="zh-CN" sz="2800" b="1" dirty="0" smtClean="0">
                <a:solidFill>
                  <a:schemeClr val="bg1"/>
                </a:solidFill>
              </a:rPr>
              <a:t>About </a:t>
            </a:r>
            <a:r>
              <a:rPr lang="en-US" altLang="zh-CN" sz="2800" b="1" dirty="0">
                <a:solidFill>
                  <a:schemeClr val="bg1"/>
                </a:solidFill>
              </a:rPr>
              <a:t>90% of quasars are </a:t>
            </a:r>
            <a:r>
              <a:rPr lang="en-US" altLang="zh-CN" sz="2800" b="1" dirty="0" smtClean="0">
                <a:solidFill>
                  <a:schemeClr val="bg1"/>
                </a:solidFill>
              </a:rPr>
              <a:t>radio-quiet</a:t>
            </a:r>
          </a:p>
          <a:p>
            <a:r>
              <a:rPr lang="en-US" altLang="zh-CN" sz="2800" b="1" dirty="0" smtClean="0">
                <a:solidFill>
                  <a:schemeClr val="bg1"/>
                </a:solidFill>
              </a:rPr>
              <a:t> Can't </a:t>
            </a:r>
            <a:r>
              <a:rPr lang="en-US" altLang="zh-CN" sz="2800" b="1" dirty="0">
                <a:solidFill>
                  <a:schemeClr val="bg1"/>
                </a:solidFill>
              </a:rPr>
              <a:t>get red-shift information based solely on radio properties, </a:t>
            </a:r>
            <a:endParaRPr lang="en-US" altLang="zh-CN" sz="2800" b="1" dirty="0" smtClean="0">
              <a:solidFill>
                <a:srgbClr val="FFFF00"/>
              </a:solidFill>
            </a:endParaRPr>
          </a:p>
        </p:txBody>
      </p:sp>
    </p:spTree>
    <p:extLst>
      <p:ext uri="{BB962C8B-B14F-4D97-AF65-F5344CB8AC3E}">
        <p14:creationId xmlns:p14="http://schemas.microsoft.com/office/powerpoint/2010/main" val="38000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7780793" y="3055559"/>
            <a:ext cx="4298912" cy="972574"/>
          </a:xfrm>
          <a:prstGeom prst="rect">
            <a:avLst/>
          </a:prstGeom>
          <a:noFill/>
        </p:spPr>
        <p:txBody>
          <a:bodyPr wrap="square" rtlCol="0">
            <a:spAutoFit/>
          </a:bodyPr>
          <a:lstStyle/>
          <a:p>
            <a:pPr lvl="0" defTabSz="609585">
              <a:lnSpc>
                <a:spcPct val="130000"/>
              </a:lnSpc>
              <a:defRPr/>
            </a:pPr>
            <a:r>
              <a:rPr kumimoji="1" lang="en-US" altLang="zh-CN" sz="4400" b="1" kern="0" dirty="0">
                <a:blipFill>
                  <a:blip r:embed="rId3"/>
                  <a:stretch>
                    <a:fillRect/>
                  </a:stretch>
                </a:blipFill>
                <a:ea typeface="微软雅黑" charset="0"/>
              </a:rPr>
              <a:t>Radio quasars</a:t>
            </a:r>
            <a:endParaRPr kumimoji="1" lang="zh-CN" altLang="en-US" sz="4400" b="1" kern="0" dirty="0">
              <a:blipFill>
                <a:blip r:embed="rId3"/>
                <a:stretch>
                  <a:fillRect/>
                </a:stretch>
              </a:blipFill>
              <a:ea typeface="微软雅黑" charset="0"/>
            </a:endParaRPr>
          </a:p>
        </p:txBody>
      </p:sp>
    </p:spTree>
    <p:extLst>
      <p:ext uri="{BB962C8B-B14F-4D97-AF65-F5344CB8AC3E}">
        <p14:creationId xmlns:p14="http://schemas.microsoft.com/office/powerpoint/2010/main" val="2013725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sp>
        <p:nvSpPr>
          <p:cNvPr id="39" name="矩形 38"/>
          <p:cNvSpPr/>
          <p:nvPr/>
        </p:nvSpPr>
        <p:spPr>
          <a:xfrm>
            <a:off x="1219199" y="1761415"/>
            <a:ext cx="10668001" cy="4832092"/>
          </a:xfrm>
          <a:prstGeom prst="rect">
            <a:avLst/>
          </a:prstGeom>
        </p:spPr>
        <p:txBody>
          <a:bodyPr wrap="square">
            <a:spAutoFit/>
          </a:bodyPr>
          <a:lstStyle/>
          <a:p>
            <a:r>
              <a:rPr lang="en-US" altLang="zh-CN" sz="2800" b="1" dirty="0">
                <a:solidFill>
                  <a:schemeClr val="bg1"/>
                </a:solidFill>
              </a:rPr>
              <a:t>Radio quasars can be divided to </a:t>
            </a:r>
            <a:r>
              <a:rPr lang="en-US" altLang="zh-CN" sz="2800" b="1" dirty="0" smtClean="0">
                <a:solidFill>
                  <a:schemeClr val="bg1"/>
                </a:solidFill>
              </a:rPr>
              <a:t>radio </a:t>
            </a:r>
            <a:r>
              <a:rPr lang="en-US" altLang="zh-CN" sz="2800" b="1" dirty="0">
                <a:solidFill>
                  <a:schemeClr val="bg1"/>
                </a:solidFill>
              </a:rPr>
              <a:t>loud quasars(RLQ) and radio quiet </a:t>
            </a:r>
            <a:r>
              <a:rPr lang="en-US" altLang="zh-CN" sz="2800" b="1" dirty="0" smtClean="0">
                <a:solidFill>
                  <a:schemeClr val="bg1"/>
                </a:solidFill>
              </a:rPr>
              <a:t>quasars(RQQ) by intensity of </a:t>
            </a:r>
            <a:r>
              <a:rPr lang="en-US" altLang="zh-CN" sz="2800" b="1" dirty="0">
                <a:solidFill>
                  <a:schemeClr val="bg1"/>
                </a:solidFill>
              </a:rPr>
              <a:t>radio </a:t>
            </a:r>
            <a:r>
              <a:rPr lang="en-US" altLang="zh-CN" sz="2800" b="1" dirty="0" smtClean="0">
                <a:solidFill>
                  <a:schemeClr val="bg1"/>
                </a:solidFill>
              </a:rPr>
              <a:t>radiation R, </a:t>
            </a:r>
            <a:r>
              <a:rPr lang="en-US" altLang="zh-CN" sz="2800" b="1" dirty="0">
                <a:solidFill>
                  <a:schemeClr val="bg1"/>
                </a:solidFill>
              </a:rPr>
              <a:t>distribution is </a:t>
            </a:r>
            <a:r>
              <a:rPr lang="en-US" altLang="zh-CN" sz="2800" b="1" dirty="0" smtClean="0">
                <a:solidFill>
                  <a:schemeClr val="bg1"/>
                </a:solidFill>
              </a:rPr>
              <a:t>bimodal.</a:t>
            </a:r>
            <a:endParaRPr lang="en-US" altLang="zh-CN" sz="2800" b="1" dirty="0">
              <a:solidFill>
                <a:schemeClr val="bg1"/>
              </a:solidFill>
            </a:endParaRPr>
          </a:p>
          <a:p>
            <a:endParaRPr lang="en-US" altLang="zh-CN" sz="2800" b="1" dirty="0" smtClean="0">
              <a:solidFill>
                <a:schemeClr val="bg1"/>
              </a:solidFill>
            </a:endParaRPr>
          </a:p>
          <a:p>
            <a:r>
              <a:rPr lang="en-US" altLang="zh-CN" sz="2800" b="1" dirty="0" smtClean="0">
                <a:solidFill>
                  <a:schemeClr val="bg1"/>
                </a:solidFill>
              </a:rPr>
              <a:t>R </a:t>
            </a:r>
            <a:r>
              <a:rPr lang="en-US" altLang="zh-CN" sz="2800" b="1" dirty="0">
                <a:solidFill>
                  <a:schemeClr val="bg1"/>
                </a:solidFill>
              </a:rPr>
              <a:t>= f (5GHz) / </a:t>
            </a:r>
            <a:r>
              <a:rPr lang="en-US" altLang="zh-CN" sz="2800" b="1" dirty="0" smtClean="0">
                <a:solidFill>
                  <a:schemeClr val="bg1"/>
                </a:solidFill>
              </a:rPr>
              <a:t>f </a:t>
            </a:r>
            <a:r>
              <a:rPr lang="en-US" altLang="zh-CN" sz="2800" b="1" dirty="0">
                <a:solidFill>
                  <a:schemeClr val="bg1"/>
                </a:solidFill>
              </a:rPr>
              <a:t>(4400A) = 10 or 5GHz radio luminosity pair equals 10 </a:t>
            </a:r>
            <a:r>
              <a:rPr lang="en-US" altLang="zh-CN" sz="2800" b="1" baseline="30000" dirty="0" smtClean="0">
                <a:solidFill>
                  <a:schemeClr val="bg1"/>
                </a:solidFill>
              </a:rPr>
              <a:t>24</a:t>
            </a:r>
            <a:r>
              <a:rPr lang="en-US" altLang="zh-CN" sz="2800" b="1" dirty="0" smtClean="0">
                <a:solidFill>
                  <a:schemeClr val="bg1"/>
                </a:solidFill>
              </a:rPr>
              <a:t>WHz </a:t>
            </a:r>
            <a:r>
              <a:rPr lang="en-US" altLang="zh-CN" sz="2800" b="1" baseline="30000" dirty="0">
                <a:solidFill>
                  <a:schemeClr val="bg1"/>
                </a:solidFill>
              </a:rPr>
              <a:t>- 1</a:t>
            </a:r>
            <a:r>
              <a:rPr lang="en-US" altLang="zh-CN" sz="2800" b="1" dirty="0">
                <a:solidFill>
                  <a:schemeClr val="bg1"/>
                </a:solidFill>
              </a:rPr>
              <a:t>Sr </a:t>
            </a:r>
            <a:r>
              <a:rPr lang="en-US" altLang="zh-CN" sz="2800" b="1" baseline="30000" dirty="0">
                <a:solidFill>
                  <a:schemeClr val="bg1"/>
                </a:solidFill>
              </a:rPr>
              <a:t>- 1</a:t>
            </a:r>
            <a:endParaRPr lang="en-US" altLang="zh-CN" sz="2800" b="1" baseline="30000" dirty="0" smtClean="0">
              <a:solidFill>
                <a:schemeClr val="bg1"/>
              </a:solidFill>
            </a:endParaRPr>
          </a:p>
          <a:p>
            <a:endParaRPr lang="en-US" altLang="zh-CN" sz="2800" b="1" dirty="0" smtClean="0">
              <a:solidFill>
                <a:schemeClr val="bg1"/>
              </a:solidFill>
            </a:endParaRPr>
          </a:p>
          <a:p>
            <a:r>
              <a:rPr lang="en-US" altLang="zh-CN" sz="2800" b="1" dirty="0" smtClean="0">
                <a:solidFill>
                  <a:schemeClr val="bg1"/>
                </a:solidFill>
              </a:rPr>
              <a:t>Some </a:t>
            </a:r>
            <a:r>
              <a:rPr lang="en-US" altLang="zh-CN" sz="2800" b="1" dirty="0">
                <a:solidFill>
                  <a:schemeClr val="bg1"/>
                </a:solidFill>
              </a:rPr>
              <a:t>differences</a:t>
            </a:r>
            <a:r>
              <a:rPr lang="en-US" altLang="zh-CN" sz="2800" b="1" dirty="0" smtClean="0">
                <a:solidFill>
                  <a:schemeClr val="bg1"/>
                </a:solidFill>
              </a:rPr>
              <a:t>?</a:t>
            </a:r>
          </a:p>
          <a:p>
            <a:r>
              <a:rPr lang="en-US" altLang="zh-CN" sz="2800" b="1" dirty="0" smtClean="0">
                <a:solidFill>
                  <a:schemeClr val="bg1"/>
                </a:solidFill>
              </a:rPr>
              <a:t>	</a:t>
            </a:r>
            <a:r>
              <a:rPr lang="en-US" altLang="zh-CN" sz="2800" b="1" dirty="0">
                <a:solidFill>
                  <a:schemeClr val="bg1"/>
                </a:solidFill>
              </a:rPr>
              <a:t>	 </a:t>
            </a:r>
            <a:r>
              <a:rPr lang="en-US" altLang="zh-CN" sz="2800" b="1" dirty="0" smtClean="0">
                <a:solidFill>
                  <a:schemeClr val="bg1"/>
                </a:solidFill>
              </a:rPr>
              <a:t>Astrophysical </a:t>
            </a:r>
            <a:r>
              <a:rPr lang="en-US" altLang="zh-CN" sz="2800" b="1" dirty="0">
                <a:solidFill>
                  <a:schemeClr val="bg1"/>
                </a:solidFill>
              </a:rPr>
              <a:t>or selection effect </a:t>
            </a:r>
            <a:r>
              <a:rPr lang="en-US" altLang="zh-CN" sz="2800" b="1" dirty="0" smtClean="0">
                <a:solidFill>
                  <a:schemeClr val="bg1"/>
                </a:solidFill>
              </a:rPr>
              <a:t>?</a:t>
            </a:r>
          </a:p>
          <a:p>
            <a:r>
              <a:rPr lang="en-US" altLang="zh-CN" sz="2800" b="1" dirty="0" smtClean="0">
                <a:solidFill>
                  <a:schemeClr val="bg1"/>
                </a:solidFill>
              </a:rPr>
              <a:t>					the </a:t>
            </a:r>
            <a:r>
              <a:rPr lang="en-US" altLang="zh-CN" sz="2800" b="1" dirty="0">
                <a:solidFill>
                  <a:schemeClr val="bg1"/>
                </a:solidFill>
              </a:rPr>
              <a:t>nature is not </a:t>
            </a:r>
            <a:r>
              <a:rPr lang="en-US" altLang="zh-CN" sz="2800" b="1" dirty="0" smtClean="0">
                <a:solidFill>
                  <a:schemeClr val="bg1"/>
                </a:solidFill>
              </a:rPr>
              <a:t>clear</a:t>
            </a:r>
            <a:endParaRPr lang="en-US" altLang="zh-CN" sz="2800" b="1" dirty="0">
              <a:solidFill>
                <a:schemeClr val="bg1"/>
              </a:solidFill>
            </a:endParaRPr>
          </a:p>
          <a:p>
            <a:endParaRPr lang="zh-CN" altLang="en-US" sz="2800" b="1" dirty="0">
              <a:solidFill>
                <a:schemeClr val="bg2"/>
              </a:solidFill>
            </a:endParaRPr>
          </a:p>
        </p:txBody>
      </p:sp>
    </p:spTree>
    <p:extLst>
      <p:ext uri="{BB962C8B-B14F-4D97-AF65-F5344CB8AC3E}">
        <p14:creationId xmlns:p14="http://schemas.microsoft.com/office/powerpoint/2010/main" val="314349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pic>
        <p:nvPicPr>
          <p:cNvPr id="4" name="图片 3"/>
          <p:cNvPicPr>
            <a:picLocks noChangeAspect="1"/>
          </p:cNvPicPr>
          <p:nvPr/>
        </p:nvPicPr>
        <p:blipFill>
          <a:blip r:embed="rId4"/>
          <a:stretch>
            <a:fillRect/>
          </a:stretch>
        </p:blipFill>
        <p:spPr>
          <a:xfrm>
            <a:off x="717753" y="1994334"/>
            <a:ext cx="5315552" cy="907534"/>
          </a:xfrm>
          <a:prstGeom prst="rect">
            <a:avLst/>
          </a:prstGeom>
        </p:spPr>
      </p:pic>
      <p:sp>
        <p:nvSpPr>
          <p:cNvPr id="5" name="矩形 4"/>
          <p:cNvSpPr/>
          <p:nvPr/>
        </p:nvSpPr>
        <p:spPr>
          <a:xfrm>
            <a:off x="562110" y="1321115"/>
            <a:ext cx="8132354" cy="523220"/>
          </a:xfrm>
          <a:prstGeom prst="rect">
            <a:avLst/>
          </a:prstGeom>
        </p:spPr>
        <p:txBody>
          <a:bodyPr wrap="none">
            <a:spAutoFit/>
          </a:bodyPr>
          <a:lstStyle/>
          <a:p>
            <a:r>
              <a:rPr lang="zh-CN" altLang="en-US" sz="2800" b="1" dirty="0">
                <a:solidFill>
                  <a:srgbClr val="FFFF00"/>
                </a:solidFill>
              </a:rPr>
              <a:t>Statistical results</a:t>
            </a:r>
            <a:r>
              <a:rPr lang="zh-CN" altLang="en-US" sz="2800" b="1" dirty="0">
                <a:solidFill>
                  <a:schemeClr val="bg1"/>
                </a:solidFill>
              </a:rPr>
              <a:t> </a:t>
            </a:r>
            <a:r>
              <a:rPr lang="en-US" altLang="zh-CN" sz="2800" b="1" dirty="0">
                <a:solidFill>
                  <a:schemeClr val="bg1"/>
                </a:solidFill>
              </a:rPr>
              <a:t>of large samples </a:t>
            </a:r>
            <a:r>
              <a:rPr lang="zh-CN" altLang="en-US" sz="2800" b="1" dirty="0">
                <a:solidFill>
                  <a:schemeClr val="bg1"/>
                </a:solidFill>
              </a:rPr>
              <a:t>are needed</a:t>
            </a:r>
          </a:p>
        </p:txBody>
      </p:sp>
      <p:pic>
        <p:nvPicPr>
          <p:cNvPr id="6" name="图片 5"/>
          <p:cNvPicPr>
            <a:picLocks noChangeAspect="1"/>
          </p:cNvPicPr>
          <p:nvPr/>
        </p:nvPicPr>
        <p:blipFill>
          <a:blip r:embed="rId5"/>
          <a:stretch>
            <a:fillRect/>
          </a:stretch>
        </p:blipFill>
        <p:spPr>
          <a:xfrm>
            <a:off x="717753" y="3204488"/>
            <a:ext cx="6059582" cy="944350"/>
          </a:xfrm>
          <a:prstGeom prst="rect">
            <a:avLst/>
          </a:prstGeom>
        </p:spPr>
      </p:pic>
      <p:sp>
        <p:nvSpPr>
          <p:cNvPr id="7" name="矩形 6"/>
          <p:cNvSpPr/>
          <p:nvPr/>
        </p:nvSpPr>
        <p:spPr>
          <a:xfrm>
            <a:off x="7057616" y="1844335"/>
            <a:ext cx="4829584" cy="523220"/>
          </a:xfrm>
          <a:prstGeom prst="rect">
            <a:avLst/>
          </a:prstGeom>
        </p:spPr>
        <p:txBody>
          <a:bodyPr wrap="square">
            <a:spAutoFit/>
          </a:bodyPr>
          <a:lstStyle/>
          <a:p>
            <a:r>
              <a:rPr lang="en-US" altLang="zh-CN" sz="2800" b="1" dirty="0">
                <a:solidFill>
                  <a:schemeClr val="bg1"/>
                </a:solidFill>
              </a:rPr>
              <a:t>117quasars(20RQQ&amp;97RLQ</a:t>
            </a:r>
            <a:r>
              <a:rPr lang="en-US" altLang="zh-CN" sz="2800" b="1" dirty="0" smtClean="0">
                <a:solidFill>
                  <a:schemeClr val="bg1"/>
                </a:solidFill>
              </a:rPr>
              <a:t>)</a:t>
            </a:r>
            <a:endParaRPr lang="en-US" altLang="zh-CN" sz="2800" b="1" dirty="0">
              <a:solidFill>
                <a:schemeClr val="bg1"/>
              </a:solidFill>
            </a:endParaRPr>
          </a:p>
        </p:txBody>
      </p:sp>
      <p:sp>
        <p:nvSpPr>
          <p:cNvPr id="8" name="文本框 7"/>
          <p:cNvSpPr txBox="1"/>
          <p:nvPr/>
        </p:nvSpPr>
        <p:spPr>
          <a:xfrm>
            <a:off x="6940090" y="3415053"/>
            <a:ext cx="5251910" cy="523220"/>
          </a:xfrm>
          <a:prstGeom prst="rect">
            <a:avLst/>
          </a:prstGeom>
          <a:noFill/>
        </p:spPr>
        <p:txBody>
          <a:bodyPr wrap="square" rtlCol="0">
            <a:spAutoFit/>
          </a:bodyPr>
          <a:lstStyle/>
          <a:p>
            <a:r>
              <a:rPr lang="en-US" altLang="zh-CN" sz="2800" b="1" dirty="0">
                <a:solidFill>
                  <a:schemeClr val="bg1"/>
                </a:solidFill>
              </a:rPr>
              <a:t>142 </a:t>
            </a:r>
            <a:r>
              <a:rPr lang="en-US" altLang="zh-CN" sz="2800" b="1" dirty="0" smtClean="0">
                <a:solidFill>
                  <a:schemeClr val="bg1"/>
                </a:solidFill>
              </a:rPr>
              <a:t>quasars(28RQQ&amp;114 </a:t>
            </a:r>
            <a:r>
              <a:rPr lang="en-US" altLang="zh-CN" sz="2800" b="1" dirty="0">
                <a:solidFill>
                  <a:schemeClr val="bg1"/>
                </a:solidFill>
              </a:rPr>
              <a:t>RLQ)</a:t>
            </a:r>
            <a:endParaRPr lang="zh-CN" altLang="zh-CN" sz="2800" b="1" dirty="0">
              <a:solidFill>
                <a:schemeClr val="bg1"/>
              </a:solidFill>
            </a:endParaRPr>
          </a:p>
        </p:txBody>
      </p:sp>
      <p:sp>
        <p:nvSpPr>
          <p:cNvPr id="9" name="矩形 8"/>
          <p:cNvSpPr/>
          <p:nvPr/>
        </p:nvSpPr>
        <p:spPr>
          <a:xfrm>
            <a:off x="1018812" y="4506684"/>
            <a:ext cx="10306913" cy="1384995"/>
          </a:xfrm>
          <a:prstGeom prst="rect">
            <a:avLst/>
          </a:prstGeom>
        </p:spPr>
        <p:txBody>
          <a:bodyPr wrap="square">
            <a:spAutoFit/>
          </a:bodyPr>
          <a:lstStyle/>
          <a:p>
            <a:pPr lvl="0"/>
            <a:r>
              <a:rPr lang="en-US" altLang="zh-CN" sz="2800" b="1" dirty="0">
                <a:solidFill>
                  <a:srgbClr val="FFFFFF"/>
                </a:solidFill>
              </a:rPr>
              <a:t>Redshift, bolometric luminosity, Hβ emission line width</a:t>
            </a:r>
            <a:r>
              <a:rPr lang="zh-CN" altLang="en-US" sz="2800" b="1" dirty="0">
                <a:solidFill>
                  <a:srgbClr val="FFFFFF"/>
                </a:solidFill>
              </a:rPr>
              <a:t>， </a:t>
            </a:r>
            <a:r>
              <a:rPr lang="en-US" altLang="zh-CN" sz="2800" b="1" dirty="0">
                <a:solidFill>
                  <a:srgbClr val="FFFFFF"/>
                </a:solidFill>
              </a:rPr>
              <a:t>5100A monochromatic luminosity, Radio noisiness,</a:t>
            </a:r>
            <a:r>
              <a:rPr lang="en-US" altLang="zh-CN" dirty="0">
                <a:solidFill>
                  <a:srgbClr val="000000"/>
                </a:solidFill>
              </a:rPr>
              <a:t> </a:t>
            </a:r>
            <a:r>
              <a:rPr lang="en-US" altLang="zh-CN" sz="2800" b="1" dirty="0">
                <a:solidFill>
                  <a:srgbClr val="FFFFFF"/>
                </a:solidFill>
              </a:rPr>
              <a:t>5 GHz radio </a:t>
            </a:r>
            <a:r>
              <a:rPr lang="en-US" altLang="zh-CN" sz="2800" b="1" dirty="0" smtClean="0">
                <a:solidFill>
                  <a:srgbClr val="FFFFFF"/>
                </a:solidFill>
              </a:rPr>
              <a:t>luminosity…z from 0.1~2 (not so high)</a:t>
            </a:r>
            <a:endParaRPr lang="en-US" altLang="zh-CN" sz="2800" b="1" dirty="0">
              <a:solidFill>
                <a:srgbClr val="FFFFFF"/>
              </a:solidFill>
            </a:endParaRPr>
          </a:p>
        </p:txBody>
      </p:sp>
    </p:spTree>
    <p:extLst>
      <p:ext uri="{BB962C8B-B14F-4D97-AF65-F5344CB8AC3E}">
        <p14:creationId xmlns:p14="http://schemas.microsoft.com/office/powerpoint/2010/main" val="145674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pic>
        <p:nvPicPr>
          <p:cNvPr id="5" name="图片 4"/>
          <p:cNvPicPr/>
          <p:nvPr/>
        </p:nvPicPr>
        <p:blipFill>
          <a:blip r:embed="rId4"/>
          <a:stretch>
            <a:fillRect/>
          </a:stretch>
        </p:blipFill>
        <p:spPr>
          <a:xfrm>
            <a:off x="1732547" y="802105"/>
            <a:ext cx="9914022" cy="3091020"/>
          </a:xfrm>
          <a:prstGeom prst="rect">
            <a:avLst/>
          </a:prstGeom>
        </p:spPr>
      </p:pic>
      <p:pic>
        <p:nvPicPr>
          <p:cNvPr id="6" name="图片 5"/>
          <p:cNvPicPr/>
          <p:nvPr/>
        </p:nvPicPr>
        <p:blipFill>
          <a:blip r:embed="rId5"/>
          <a:stretch>
            <a:fillRect/>
          </a:stretch>
        </p:blipFill>
        <p:spPr>
          <a:xfrm>
            <a:off x="1732547" y="3893125"/>
            <a:ext cx="9914022" cy="2964875"/>
          </a:xfrm>
          <a:prstGeom prst="rect">
            <a:avLst/>
          </a:prstGeom>
        </p:spPr>
      </p:pic>
      <p:sp>
        <p:nvSpPr>
          <p:cNvPr id="7" name="矩形 6"/>
          <p:cNvSpPr/>
          <p:nvPr/>
        </p:nvSpPr>
        <p:spPr>
          <a:xfrm>
            <a:off x="6356098" y="136973"/>
            <a:ext cx="5020926" cy="523220"/>
          </a:xfrm>
          <a:prstGeom prst="rect">
            <a:avLst/>
          </a:prstGeom>
        </p:spPr>
        <p:txBody>
          <a:bodyPr wrap="none">
            <a:spAutoFit/>
          </a:bodyPr>
          <a:lstStyle/>
          <a:p>
            <a:r>
              <a:rPr lang="en-US" altLang="zh-CN" sz="2800" dirty="0">
                <a:solidFill>
                  <a:schemeClr val="bg1"/>
                </a:solidFill>
              </a:rPr>
              <a:t>L</a:t>
            </a:r>
            <a:r>
              <a:rPr lang="zh-CN" altLang="en-US" sz="2800" dirty="0">
                <a:solidFill>
                  <a:schemeClr val="bg1"/>
                </a:solidFill>
              </a:rPr>
              <a:t>ogistic </a:t>
            </a:r>
            <a:r>
              <a:rPr lang="en-US" altLang="zh-CN" sz="2800" dirty="0">
                <a:solidFill>
                  <a:schemeClr val="bg1"/>
                </a:solidFill>
              </a:rPr>
              <a:t>nonlinear regression</a:t>
            </a:r>
            <a:endParaRPr lang="zh-CN" altLang="en-US" sz="2800" dirty="0">
              <a:solidFill>
                <a:schemeClr val="bg1"/>
              </a:solidFill>
            </a:endParaRPr>
          </a:p>
        </p:txBody>
      </p:sp>
    </p:spTree>
    <p:extLst>
      <p:ext uri="{BB962C8B-B14F-4D97-AF65-F5344CB8AC3E}">
        <p14:creationId xmlns:p14="http://schemas.microsoft.com/office/powerpoint/2010/main" val="218510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889" y="1484151"/>
            <a:ext cx="4924938" cy="1107996"/>
          </a:xfrm>
          <a:prstGeom prst="rect">
            <a:avLst/>
          </a:prstGeom>
          <a:blipFill>
            <a:blip r:embed="rId3"/>
            <a:tile tx="0" ty="0" sx="100000" sy="100000" flip="none" algn="tl"/>
          </a:blipFill>
        </p:spPr>
        <p:txBody>
          <a:bodyPr wrap="none" rtlCol="0">
            <a:spAutoFit/>
          </a:bodyPr>
          <a:lstStyle/>
          <a:p>
            <a:r>
              <a:rPr kumimoji="1" lang="en-US" altLang="zh-CN" sz="6600" b="1" smtClean="0">
                <a:blipFill>
                  <a:blip r:embed="rId4"/>
                  <a:stretch>
                    <a:fillRect/>
                  </a:stretch>
                </a:blipFill>
                <a:latin typeface="Microsoft YaHei" charset="0"/>
                <a:ea typeface="Microsoft YaHei" charset="0"/>
                <a:cs typeface="Microsoft YaHei" charset="0"/>
              </a:rPr>
              <a:t>CONTENTS</a:t>
            </a:r>
            <a:endParaRPr kumimoji="1" lang="zh-CN" altLang="en-US" sz="6600" b="1" dirty="0">
              <a:blipFill>
                <a:blip r:embed="rId4"/>
                <a:stretch>
                  <a:fillRect/>
                </a:stretch>
              </a:blipFill>
              <a:latin typeface="Microsoft YaHei" charset="0"/>
              <a:ea typeface="Microsoft YaHei" charset="0"/>
              <a:cs typeface="Microsoft YaHei" charset="0"/>
            </a:endParaRPr>
          </a:p>
        </p:txBody>
      </p:sp>
      <p:grpSp>
        <p:nvGrpSpPr>
          <p:cNvPr id="77" name="组 76"/>
          <p:cNvGrpSpPr/>
          <p:nvPr/>
        </p:nvGrpSpPr>
        <p:grpSpPr>
          <a:xfrm>
            <a:off x="6157929" y="1368623"/>
            <a:ext cx="6748809" cy="863465"/>
            <a:chOff x="7966701" y="1022486"/>
            <a:chExt cx="6748809" cy="863465"/>
          </a:xfrm>
        </p:grpSpPr>
        <p:sp>
          <p:nvSpPr>
            <p:cNvPr id="36" name="文本框 35"/>
            <p:cNvSpPr txBox="1"/>
            <p:nvPr/>
          </p:nvSpPr>
          <p:spPr>
            <a:xfrm>
              <a:off x="7966701" y="1022486"/>
              <a:ext cx="867545" cy="830997"/>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4800" b="0" i="0" u="none" strike="noStrike" kern="0" cap="none" spc="0" normalizeH="0" baseline="0" noProof="0" dirty="0" smtClean="0">
                  <a:ln>
                    <a:noFill/>
                  </a:ln>
                  <a:blipFill>
                    <a:blip r:embed="rId3"/>
                    <a:stretch>
                      <a:fillRect/>
                    </a:stretch>
                  </a:blipFill>
                  <a:effectLst/>
                  <a:uLnTx/>
                  <a:uFillTx/>
                  <a:ea typeface="微软雅黑" charset="0"/>
                </a:rPr>
                <a:t>01</a:t>
              </a:r>
              <a:endParaRPr kumimoji="1" lang="zh-CN" altLang="en-US" sz="4800" b="0"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37" name="文本框 36"/>
            <p:cNvSpPr txBox="1"/>
            <p:nvPr/>
          </p:nvSpPr>
          <p:spPr>
            <a:xfrm>
              <a:off x="9012045" y="1313487"/>
              <a:ext cx="5703465" cy="572464"/>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400" b="1" i="0" u="none" strike="noStrike" kern="0" cap="none" spc="0" normalizeH="0" noProof="0" dirty="0" smtClean="0">
                  <a:ln>
                    <a:noFill/>
                  </a:ln>
                  <a:blipFill>
                    <a:blip r:embed="rId3"/>
                    <a:stretch>
                      <a:fillRect/>
                    </a:stretch>
                  </a:blipFill>
                  <a:effectLst/>
                  <a:uLnTx/>
                  <a:uFillTx/>
                  <a:ea typeface="微软雅黑" charset="0"/>
                </a:rPr>
                <a:t>  Introduction of high-z quasars</a:t>
              </a:r>
              <a:endParaRPr kumimoji="1" lang="zh-CN" altLang="en-US" sz="2400" b="1" i="0" u="none" strike="noStrike" kern="0" cap="none" spc="0" normalizeH="0" noProof="0" dirty="0" smtClean="0">
                <a:ln>
                  <a:noFill/>
                </a:ln>
                <a:blipFill>
                  <a:blip r:embed="rId3"/>
                  <a:stretch>
                    <a:fillRect/>
                  </a:stretch>
                </a:blipFill>
                <a:effectLst/>
                <a:uLnTx/>
                <a:uFillTx/>
                <a:ea typeface="微软雅黑" charset="0"/>
              </a:endParaRPr>
            </a:p>
          </p:txBody>
        </p:sp>
        <p:cxnSp>
          <p:nvCxnSpPr>
            <p:cNvPr id="38" name="直线连接符 37"/>
            <p:cNvCxnSpPr/>
            <p:nvPr/>
          </p:nvCxnSpPr>
          <p:spPr>
            <a:xfrm>
              <a:off x="9012045" y="1117396"/>
              <a:ext cx="0" cy="641176"/>
            </a:xfrm>
            <a:prstGeom prst="line">
              <a:avLst/>
            </a:prstGeom>
            <a:noFill/>
            <a:ln w="12700" cap="flat" cmpd="sng" algn="ctr">
              <a:solidFill>
                <a:schemeClr val="bg1"/>
              </a:solidFill>
              <a:prstDash val="solid"/>
            </a:ln>
            <a:effectLst/>
          </p:spPr>
        </p:cxnSp>
      </p:grpSp>
      <p:grpSp>
        <p:nvGrpSpPr>
          <p:cNvPr id="78" name="组 77"/>
          <p:cNvGrpSpPr/>
          <p:nvPr/>
        </p:nvGrpSpPr>
        <p:grpSpPr>
          <a:xfrm>
            <a:off x="6162859" y="2291952"/>
            <a:ext cx="2676317" cy="892369"/>
            <a:chOff x="7966701" y="2040726"/>
            <a:chExt cx="2676317" cy="892369"/>
          </a:xfrm>
        </p:grpSpPr>
        <p:sp>
          <p:nvSpPr>
            <p:cNvPr id="54" name="文本框 53"/>
            <p:cNvSpPr txBox="1"/>
            <p:nvPr/>
          </p:nvSpPr>
          <p:spPr>
            <a:xfrm>
              <a:off x="7966701" y="2102098"/>
              <a:ext cx="867545" cy="830997"/>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4800" b="0" i="0" u="none" strike="noStrike" kern="0" cap="none" spc="0" normalizeH="0" baseline="0" noProof="0" dirty="0" smtClean="0">
                  <a:ln>
                    <a:noFill/>
                  </a:ln>
                  <a:blipFill>
                    <a:blip r:embed="rId3"/>
                    <a:stretch>
                      <a:fillRect/>
                    </a:stretch>
                  </a:blipFill>
                  <a:effectLst/>
                  <a:uLnTx/>
                  <a:uFillTx/>
                  <a:ea typeface="微软雅黑" charset="0"/>
                </a:rPr>
                <a:t>02</a:t>
              </a:r>
              <a:endParaRPr kumimoji="1" lang="zh-CN" altLang="en-US" sz="4800" b="0"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55" name="文本框 54"/>
            <p:cNvSpPr txBox="1"/>
            <p:nvPr/>
          </p:nvSpPr>
          <p:spPr>
            <a:xfrm>
              <a:off x="9309790" y="2135098"/>
              <a:ext cx="1333228" cy="412742"/>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endParaRPr kumimoji="1" lang="zh-CN" altLang="en-US" b="1" i="0" u="none" strike="noStrike" kern="0" cap="none" spc="0" normalizeH="0" baseline="0" noProof="0" dirty="0" smtClean="0">
                <a:ln>
                  <a:noFill/>
                </a:ln>
                <a:blipFill>
                  <a:blip r:embed="rId3"/>
                  <a:stretch>
                    <a:fillRect/>
                  </a:stretch>
                </a:blipFill>
                <a:effectLst/>
                <a:uLnTx/>
                <a:uFillTx/>
                <a:ea typeface="微软雅黑" charset="0"/>
              </a:endParaRPr>
            </a:p>
          </p:txBody>
        </p:sp>
        <p:cxnSp>
          <p:nvCxnSpPr>
            <p:cNvPr id="56" name="直线连接符 55"/>
            <p:cNvCxnSpPr/>
            <p:nvPr/>
          </p:nvCxnSpPr>
          <p:spPr>
            <a:xfrm>
              <a:off x="9012045" y="2040726"/>
              <a:ext cx="0" cy="641176"/>
            </a:xfrm>
            <a:prstGeom prst="line">
              <a:avLst/>
            </a:prstGeom>
            <a:noFill/>
            <a:ln w="12700" cap="flat" cmpd="sng" algn="ctr">
              <a:solidFill>
                <a:schemeClr val="bg1"/>
              </a:solidFill>
              <a:prstDash val="solid"/>
            </a:ln>
            <a:effectLst/>
          </p:spPr>
        </p:cxnSp>
      </p:grpSp>
      <p:grpSp>
        <p:nvGrpSpPr>
          <p:cNvPr id="79" name="组 78"/>
          <p:cNvGrpSpPr/>
          <p:nvPr/>
        </p:nvGrpSpPr>
        <p:grpSpPr>
          <a:xfrm>
            <a:off x="6157929" y="2496954"/>
            <a:ext cx="5529089" cy="1549326"/>
            <a:chOff x="7971631" y="2150817"/>
            <a:chExt cx="5529089" cy="1549326"/>
          </a:xfrm>
        </p:grpSpPr>
        <p:sp>
          <p:nvSpPr>
            <p:cNvPr id="58" name="文本框 57"/>
            <p:cNvSpPr txBox="1"/>
            <p:nvPr/>
          </p:nvSpPr>
          <p:spPr>
            <a:xfrm>
              <a:off x="7971631" y="2869146"/>
              <a:ext cx="867545" cy="830997"/>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4800" b="0" i="0" u="none" strike="noStrike" kern="0" cap="none" spc="0" normalizeH="0" baseline="0" noProof="0" dirty="0" smtClean="0">
                  <a:ln>
                    <a:noFill/>
                  </a:ln>
                  <a:blipFill>
                    <a:blip r:embed="rId3"/>
                    <a:stretch>
                      <a:fillRect/>
                    </a:stretch>
                  </a:blipFill>
                  <a:effectLst/>
                  <a:uLnTx/>
                  <a:uFillTx/>
                  <a:ea typeface="微软雅黑" charset="0"/>
                </a:rPr>
                <a:t>03</a:t>
              </a:r>
              <a:endParaRPr kumimoji="1" lang="zh-CN" altLang="en-US" sz="4800" b="0"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59" name="文本框 58"/>
            <p:cNvSpPr txBox="1"/>
            <p:nvPr/>
          </p:nvSpPr>
          <p:spPr>
            <a:xfrm>
              <a:off x="9365283" y="2150817"/>
              <a:ext cx="4135437" cy="519501"/>
            </a:xfrm>
            <a:prstGeom prst="rect">
              <a:avLst/>
            </a:prstGeom>
            <a:noFill/>
          </p:spPr>
          <p:txBody>
            <a:bodyPr wrap="square" rtlCol="0">
              <a:spAutoFit/>
            </a:bodyPr>
            <a:lstStyle/>
            <a:p>
              <a:pPr lvl="0" defTabSz="609585">
                <a:lnSpc>
                  <a:spcPct val="130000"/>
                </a:lnSpc>
                <a:defRPr/>
              </a:pPr>
              <a:r>
                <a:rPr kumimoji="1" lang="en-US" altLang="zh-CN" sz="2400" b="1" kern="0" noProof="0" dirty="0" smtClean="0">
                  <a:blipFill>
                    <a:blip r:embed="rId3"/>
                    <a:stretch>
                      <a:fillRect/>
                    </a:stretch>
                  </a:blipFill>
                  <a:ea typeface="微软雅黑" charset="0"/>
                </a:rPr>
                <a:t>Search </a:t>
              </a:r>
              <a:r>
                <a:rPr kumimoji="1" lang="en-US" altLang="zh-CN" sz="2400" b="1" kern="0" dirty="0">
                  <a:blipFill>
                    <a:blip r:embed="rId3"/>
                    <a:stretch>
                      <a:fillRect/>
                    </a:stretch>
                  </a:blipFill>
                  <a:ea typeface="微软雅黑" charset="0"/>
                </a:rPr>
                <a:t>and confirmations</a:t>
              </a:r>
              <a:endParaRPr kumimoji="1" lang="zh-CN" altLang="en-US" sz="2400" b="1" i="0" u="none" strike="noStrike" kern="0" cap="none" spc="0" normalizeH="0" baseline="0" noProof="0" dirty="0" smtClean="0">
                <a:ln>
                  <a:noFill/>
                </a:ln>
                <a:blipFill>
                  <a:blip r:embed="rId3"/>
                  <a:stretch>
                    <a:fillRect/>
                  </a:stretch>
                </a:blipFill>
                <a:effectLst/>
                <a:uLnTx/>
                <a:uFillTx/>
                <a:ea typeface="微软雅黑" charset="0"/>
              </a:endParaRPr>
            </a:p>
          </p:txBody>
        </p:sp>
        <p:cxnSp>
          <p:nvCxnSpPr>
            <p:cNvPr id="60" name="直线连接符 59"/>
            <p:cNvCxnSpPr/>
            <p:nvPr/>
          </p:nvCxnSpPr>
          <p:spPr>
            <a:xfrm>
              <a:off x="9016975" y="2964056"/>
              <a:ext cx="0" cy="641176"/>
            </a:xfrm>
            <a:prstGeom prst="line">
              <a:avLst/>
            </a:prstGeom>
            <a:noFill/>
            <a:ln w="12700" cap="flat" cmpd="sng" algn="ctr">
              <a:solidFill>
                <a:schemeClr val="bg1"/>
              </a:solidFill>
              <a:prstDash val="solid"/>
            </a:ln>
            <a:effectLst/>
          </p:spPr>
        </p:cxnSp>
      </p:grpSp>
      <p:grpSp>
        <p:nvGrpSpPr>
          <p:cNvPr id="80" name="组 79"/>
          <p:cNvGrpSpPr/>
          <p:nvPr/>
        </p:nvGrpSpPr>
        <p:grpSpPr>
          <a:xfrm>
            <a:off x="6189869" y="3351540"/>
            <a:ext cx="4656323" cy="1517453"/>
            <a:chOff x="8154641" y="2943320"/>
            <a:chExt cx="3966843" cy="1674041"/>
          </a:xfrm>
        </p:grpSpPr>
        <p:sp>
          <p:nvSpPr>
            <p:cNvPr id="62" name="文本框 61"/>
            <p:cNvSpPr txBox="1"/>
            <p:nvPr/>
          </p:nvSpPr>
          <p:spPr>
            <a:xfrm>
              <a:off x="8154641" y="3786364"/>
              <a:ext cx="867545" cy="830997"/>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4800" b="0" i="0" u="none" strike="noStrike" kern="0" cap="none" spc="0" normalizeH="0" baseline="0" noProof="0" dirty="0" smtClean="0">
                  <a:ln>
                    <a:noFill/>
                  </a:ln>
                  <a:blipFill>
                    <a:blip r:embed="rId3"/>
                    <a:stretch>
                      <a:fillRect/>
                    </a:stretch>
                  </a:blipFill>
                  <a:effectLst/>
                  <a:uLnTx/>
                  <a:uFillTx/>
                  <a:ea typeface="微软雅黑" charset="0"/>
                </a:rPr>
                <a:t>04</a:t>
              </a:r>
              <a:endParaRPr kumimoji="1" lang="zh-CN" altLang="en-US" sz="4800" b="0"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63" name="文本框 62"/>
            <p:cNvSpPr txBox="1"/>
            <p:nvPr/>
          </p:nvSpPr>
          <p:spPr>
            <a:xfrm>
              <a:off x="9314719" y="2943320"/>
              <a:ext cx="2806765" cy="573109"/>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blipFill>
                    <a:blip r:embed="rId3"/>
                    <a:stretch>
                      <a:fillRect/>
                    </a:stretch>
                  </a:blipFill>
                  <a:effectLst/>
                  <a:uLnTx/>
                  <a:uFillTx/>
                  <a:ea typeface="微软雅黑" charset="0"/>
                </a:rPr>
                <a:t>Radio quasars</a:t>
              </a:r>
              <a:endParaRPr kumimoji="1" lang="zh-CN" altLang="en-US" sz="2400" b="1" i="0" u="none" strike="noStrike" kern="0" cap="none" spc="0" normalizeH="0" baseline="0" noProof="0" dirty="0" smtClean="0">
                <a:ln>
                  <a:noFill/>
                </a:ln>
                <a:blipFill>
                  <a:blip r:embed="rId3"/>
                  <a:stretch>
                    <a:fillRect/>
                  </a:stretch>
                </a:blipFill>
                <a:effectLst/>
                <a:uLnTx/>
                <a:uFillTx/>
                <a:ea typeface="微软雅黑" charset="0"/>
              </a:endParaRPr>
            </a:p>
          </p:txBody>
        </p:sp>
        <p:cxnSp>
          <p:nvCxnSpPr>
            <p:cNvPr id="64" name="直线连接符 63"/>
            <p:cNvCxnSpPr/>
            <p:nvPr/>
          </p:nvCxnSpPr>
          <p:spPr>
            <a:xfrm>
              <a:off x="9016975" y="3887386"/>
              <a:ext cx="0" cy="641176"/>
            </a:xfrm>
            <a:prstGeom prst="line">
              <a:avLst/>
            </a:prstGeom>
            <a:noFill/>
            <a:ln w="12700" cap="flat" cmpd="sng" algn="ctr">
              <a:solidFill>
                <a:schemeClr val="bg1"/>
              </a:solidFill>
              <a:prstDash val="solid"/>
            </a:ln>
            <a:effectLst/>
          </p:spPr>
        </p:cxnSp>
      </p:grpSp>
      <p:grpSp>
        <p:nvGrpSpPr>
          <p:cNvPr id="81" name="组 80"/>
          <p:cNvGrpSpPr/>
          <p:nvPr/>
        </p:nvGrpSpPr>
        <p:grpSpPr>
          <a:xfrm>
            <a:off x="6157929" y="5061943"/>
            <a:ext cx="1045344" cy="830997"/>
            <a:chOff x="7966701" y="4715806"/>
            <a:chExt cx="1045344" cy="830997"/>
          </a:xfrm>
        </p:grpSpPr>
        <p:sp>
          <p:nvSpPr>
            <p:cNvPr id="74" name="文本框 73"/>
            <p:cNvSpPr txBox="1"/>
            <p:nvPr/>
          </p:nvSpPr>
          <p:spPr>
            <a:xfrm>
              <a:off x="7966701" y="4715806"/>
              <a:ext cx="184731" cy="830997"/>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1" lang="zh-CN" altLang="en-US" sz="4800" b="0" i="0" u="none" strike="noStrike" kern="0" cap="none" spc="0" normalizeH="0" baseline="0" noProof="0" dirty="0" smtClean="0">
                <a:ln>
                  <a:noFill/>
                </a:ln>
                <a:blipFill>
                  <a:blip r:embed="rId3"/>
                  <a:stretch>
                    <a:fillRect/>
                  </a:stretch>
                </a:blipFill>
                <a:effectLst/>
                <a:uLnTx/>
                <a:uFillTx/>
                <a:ea typeface="微软雅黑" charset="0"/>
              </a:endParaRPr>
            </a:p>
          </p:txBody>
        </p:sp>
        <p:cxnSp>
          <p:nvCxnSpPr>
            <p:cNvPr id="76" name="直线连接符 75"/>
            <p:cNvCxnSpPr/>
            <p:nvPr/>
          </p:nvCxnSpPr>
          <p:spPr>
            <a:xfrm>
              <a:off x="9012045" y="4810716"/>
              <a:ext cx="0" cy="641176"/>
            </a:xfrm>
            <a:prstGeom prst="line">
              <a:avLst/>
            </a:prstGeom>
            <a:noFill/>
            <a:ln w="12700" cap="flat" cmpd="sng" algn="ctr">
              <a:solidFill>
                <a:schemeClr val="bg1"/>
              </a:solidFill>
              <a:prstDash val="solid"/>
            </a:ln>
            <a:effectLst/>
          </p:spPr>
        </p:cxnSp>
      </p:grpSp>
      <p:sp>
        <p:nvSpPr>
          <p:cNvPr id="24" name="文本框 23"/>
          <p:cNvSpPr txBox="1"/>
          <p:nvPr/>
        </p:nvSpPr>
        <p:spPr>
          <a:xfrm>
            <a:off x="7505948" y="4206126"/>
            <a:ext cx="4184304" cy="519501"/>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400" b="1" i="0" u="none" strike="noStrike" kern="0" cap="none" spc="0" normalizeH="0" noProof="0" dirty="0" smtClean="0">
                <a:ln>
                  <a:noFill/>
                </a:ln>
                <a:blipFill>
                  <a:blip r:embed="rId3"/>
                  <a:stretch>
                    <a:fillRect/>
                  </a:stretch>
                </a:blipFill>
                <a:effectLst/>
                <a:uLnTx/>
                <a:uFillTx/>
                <a:ea typeface="微软雅黑" charset="0"/>
              </a:rPr>
              <a:t>Super massive black hole</a:t>
            </a:r>
            <a:endParaRPr kumimoji="1" lang="zh-CN" altLang="en-US" sz="2400" b="1" i="0" u="none" strike="noStrike" kern="0" cap="none" spc="0" normalizeH="0" baseline="0" noProof="0" dirty="0" smtClean="0">
              <a:ln>
                <a:noFill/>
              </a:ln>
              <a:blipFill>
                <a:blip r:embed="rId3"/>
                <a:stretch>
                  <a:fillRect/>
                </a:stretch>
              </a:blipFill>
              <a:effectLst/>
              <a:uLnTx/>
              <a:uFillTx/>
              <a:ea typeface="微软雅黑"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89" y="3194728"/>
            <a:ext cx="4924938" cy="2922130"/>
          </a:xfrm>
          <a:prstGeom prst="rect">
            <a:avLst/>
          </a:prstGeom>
        </p:spPr>
      </p:pic>
      <p:sp>
        <p:nvSpPr>
          <p:cNvPr id="25" name="文本框 24"/>
          <p:cNvSpPr txBox="1"/>
          <p:nvPr/>
        </p:nvSpPr>
        <p:spPr>
          <a:xfrm>
            <a:off x="7551581" y="4990493"/>
            <a:ext cx="4184304" cy="519501"/>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400" b="1" i="0" u="none" strike="noStrike" kern="0" cap="none" spc="0" normalizeH="0" noProof="0" dirty="0" smtClean="0">
                <a:ln>
                  <a:noFill/>
                </a:ln>
                <a:blipFill>
                  <a:blip r:embed="rId3"/>
                  <a:stretch>
                    <a:fillRect/>
                  </a:stretch>
                </a:blipFill>
                <a:effectLst/>
                <a:uLnTx/>
                <a:uFillTx/>
                <a:ea typeface="微软雅黑" charset="0"/>
              </a:rPr>
              <a:t>Summary and Future</a:t>
            </a:r>
            <a:endParaRPr kumimoji="1" lang="zh-CN" altLang="en-US" sz="24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4" name="矩形 3"/>
          <p:cNvSpPr/>
          <p:nvPr/>
        </p:nvSpPr>
        <p:spPr>
          <a:xfrm>
            <a:off x="6189869" y="5030572"/>
            <a:ext cx="867545" cy="830997"/>
          </a:xfrm>
          <a:prstGeom prst="rect">
            <a:avLst/>
          </a:prstGeom>
        </p:spPr>
        <p:txBody>
          <a:bodyPr wrap="none">
            <a:spAutoFit/>
          </a:bodyPr>
          <a:lstStyle/>
          <a:p>
            <a:pPr lvl="0" defTabSz="609585">
              <a:defRPr/>
            </a:pPr>
            <a:r>
              <a:rPr kumimoji="1" lang="en-US" altLang="zh-CN" sz="4800" kern="0" dirty="0" smtClean="0">
                <a:blipFill>
                  <a:blip r:embed="rId3"/>
                  <a:stretch>
                    <a:fillRect/>
                  </a:stretch>
                </a:blipFill>
                <a:ea typeface="微软雅黑" charset="0"/>
              </a:rPr>
              <a:t>05</a:t>
            </a:r>
            <a:endParaRPr kumimoji="1" lang="zh-CN" altLang="en-US" sz="4800" kern="0" dirty="0">
              <a:blipFill>
                <a:blip r:embed="rId3"/>
                <a:stretch>
                  <a:fillRect/>
                </a:stretch>
              </a:blipFill>
              <a:ea typeface="微软雅黑" charset="0"/>
            </a:endParaRPr>
          </a:p>
        </p:txBody>
      </p:sp>
    </p:spTree>
    <p:extLst>
      <p:ext uri="{BB962C8B-B14F-4D97-AF65-F5344CB8AC3E}">
        <p14:creationId xmlns:p14="http://schemas.microsoft.com/office/powerpoint/2010/main" val="13281043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pic>
        <p:nvPicPr>
          <p:cNvPr id="7" name="图片 6"/>
          <p:cNvPicPr/>
          <p:nvPr/>
        </p:nvPicPr>
        <p:blipFill>
          <a:blip r:embed="rId4"/>
          <a:stretch>
            <a:fillRect/>
          </a:stretch>
        </p:blipFill>
        <p:spPr>
          <a:xfrm>
            <a:off x="1732547" y="1109273"/>
            <a:ext cx="9914022" cy="2783852"/>
          </a:xfrm>
          <a:prstGeom prst="rect">
            <a:avLst/>
          </a:prstGeom>
        </p:spPr>
      </p:pic>
      <p:pic>
        <p:nvPicPr>
          <p:cNvPr id="8" name="图片 7"/>
          <p:cNvPicPr/>
          <p:nvPr/>
        </p:nvPicPr>
        <p:blipFill>
          <a:blip r:embed="rId5"/>
          <a:stretch>
            <a:fillRect/>
          </a:stretch>
        </p:blipFill>
        <p:spPr>
          <a:xfrm>
            <a:off x="1732547" y="3893125"/>
            <a:ext cx="9914022" cy="2964875"/>
          </a:xfrm>
          <a:prstGeom prst="rect">
            <a:avLst/>
          </a:prstGeom>
        </p:spPr>
      </p:pic>
      <p:sp>
        <p:nvSpPr>
          <p:cNvPr id="4" name="矩形 3"/>
          <p:cNvSpPr/>
          <p:nvPr/>
        </p:nvSpPr>
        <p:spPr>
          <a:xfrm>
            <a:off x="5181071" y="244694"/>
            <a:ext cx="4738798" cy="830997"/>
          </a:xfrm>
          <a:prstGeom prst="rect">
            <a:avLst/>
          </a:prstGeom>
        </p:spPr>
        <p:txBody>
          <a:bodyPr wrap="none">
            <a:spAutoFit/>
          </a:bodyPr>
          <a:lstStyle/>
          <a:p>
            <a:r>
              <a:rPr lang="en-US" altLang="zh-CN" sz="2400" dirty="0" smtClean="0">
                <a:solidFill>
                  <a:schemeClr val="bg1"/>
                </a:solidFill>
              </a:rPr>
              <a:t>The difference may be due to </a:t>
            </a:r>
          </a:p>
          <a:p>
            <a:r>
              <a:rPr lang="en-US" altLang="zh-CN" sz="2400" dirty="0" smtClean="0">
                <a:solidFill>
                  <a:schemeClr val="bg1"/>
                </a:solidFill>
              </a:rPr>
              <a:t>intrinsic </a:t>
            </a:r>
            <a:r>
              <a:rPr lang="en-US" altLang="zh-CN" sz="2400" dirty="0">
                <a:solidFill>
                  <a:schemeClr val="bg1"/>
                </a:solidFill>
              </a:rPr>
              <a:t>physical properties</a:t>
            </a:r>
            <a:endParaRPr lang="zh-CN" altLang="en-US" sz="2400" dirty="0">
              <a:solidFill>
                <a:schemeClr val="bg1"/>
              </a:solidFill>
            </a:endParaRPr>
          </a:p>
        </p:txBody>
      </p:sp>
    </p:spTree>
    <p:extLst>
      <p:ext uri="{BB962C8B-B14F-4D97-AF65-F5344CB8AC3E}">
        <p14:creationId xmlns:p14="http://schemas.microsoft.com/office/powerpoint/2010/main" val="397115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sp>
        <p:nvSpPr>
          <p:cNvPr id="4" name="矩形 3"/>
          <p:cNvSpPr/>
          <p:nvPr/>
        </p:nvSpPr>
        <p:spPr>
          <a:xfrm>
            <a:off x="5614208" y="429360"/>
            <a:ext cx="3135795" cy="461665"/>
          </a:xfrm>
          <a:prstGeom prst="rect">
            <a:avLst/>
          </a:prstGeom>
        </p:spPr>
        <p:txBody>
          <a:bodyPr wrap="none">
            <a:spAutoFit/>
          </a:bodyPr>
          <a:lstStyle/>
          <a:p>
            <a:r>
              <a:rPr lang="en-US" altLang="zh-CN" sz="2400" dirty="0" smtClean="0">
                <a:solidFill>
                  <a:schemeClr val="bg1"/>
                </a:solidFill>
              </a:rPr>
              <a:t>Redshift relationship</a:t>
            </a:r>
            <a:endParaRPr lang="zh-CN" altLang="en-US" sz="2400" dirty="0">
              <a:solidFill>
                <a:schemeClr val="bg1"/>
              </a:solidFill>
            </a:endParaRPr>
          </a:p>
        </p:txBody>
      </p:sp>
      <p:pic>
        <p:nvPicPr>
          <p:cNvPr id="9" name="图片 8"/>
          <p:cNvPicPr/>
          <p:nvPr/>
        </p:nvPicPr>
        <p:blipFill>
          <a:blip r:embed="rId4"/>
          <a:stretch>
            <a:fillRect/>
          </a:stretch>
        </p:blipFill>
        <p:spPr>
          <a:xfrm>
            <a:off x="433493" y="1054711"/>
            <a:ext cx="7790226" cy="2907486"/>
          </a:xfrm>
          <a:prstGeom prst="rect">
            <a:avLst/>
          </a:prstGeom>
        </p:spPr>
      </p:pic>
      <p:pic>
        <p:nvPicPr>
          <p:cNvPr id="5" name="图片 4"/>
          <p:cNvPicPr>
            <a:picLocks noChangeAspect="1"/>
          </p:cNvPicPr>
          <p:nvPr/>
        </p:nvPicPr>
        <p:blipFill>
          <a:blip r:embed="rId5"/>
          <a:stretch>
            <a:fillRect/>
          </a:stretch>
        </p:blipFill>
        <p:spPr>
          <a:xfrm>
            <a:off x="433493" y="3907635"/>
            <a:ext cx="7790226" cy="2891931"/>
          </a:xfrm>
          <a:prstGeom prst="rect">
            <a:avLst/>
          </a:prstGeom>
        </p:spPr>
      </p:pic>
      <p:sp>
        <p:nvSpPr>
          <p:cNvPr id="10" name="矩形 9"/>
          <p:cNvSpPr/>
          <p:nvPr/>
        </p:nvSpPr>
        <p:spPr>
          <a:xfrm>
            <a:off x="8419814" y="2902923"/>
            <a:ext cx="3772186" cy="523220"/>
          </a:xfrm>
          <a:prstGeom prst="rect">
            <a:avLst/>
          </a:prstGeom>
        </p:spPr>
        <p:txBody>
          <a:bodyPr wrap="none">
            <a:spAutoFit/>
          </a:bodyPr>
          <a:lstStyle/>
          <a:p>
            <a:r>
              <a:rPr lang="en-US" altLang="zh-CN" sz="2800" b="1" dirty="0">
                <a:solidFill>
                  <a:schemeClr val="bg1"/>
                </a:solidFill>
              </a:rPr>
              <a:t>RLQ-&gt;RQQ-&gt;</a:t>
            </a:r>
            <a:r>
              <a:rPr lang="en-US" altLang="zh-CN" sz="2800" b="1" dirty="0" err="1">
                <a:solidFill>
                  <a:schemeClr val="bg1"/>
                </a:solidFill>
              </a:rPr>
              <a:t>Seyfert</a:t>
            </a:r>
            <a:r>
              <a:rPr lang="en-US" altLang="zh-CN" sz="2800" b="1" dirty="0">
                <a:solidFill>
                  <a:schemeClr val="bg1"/>
                </a:solidFill>
              </a:rPr>
              <a:t>?</a:t>
            </a:r>
            <a:endParaRPr lang="zh-CN" altLang="en-US" sz="2800" b="1" dirty="0">
              <a:solidFill>
                <a:schemeClr val="bg1"/>
              </a:solidFill>
            </a:endParaRPr>
          </a:p>
        </p:txBody>
      </p:sp>
    </p:spTree>
    <p:extLst>
      <p:ext uri="{BB962C8B-B14F-4D97-AF65-F5344CB8AC3E}">
        <p14:creationId xmlns:p14="http://schemas.microsoft.com/office/powerpoint/2010/main" val="373256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NO.3</a:t>
            </a:r>
            <a:endParaRPr kumimoji="1" lang="zh-CN" altLang="en-US" dirty="0"/>
          </a:p>
        </p:txBody>
      </p:sp>
      <p:sp>
        <p:nvSpPr>
          <p:cNvPr id="3" name="文本框 2"/>
          <p:cNvSpPr txBox="1"/>
          <p:nvPr/>
        </p:nvSpPr>
        <p:spPr>
          <a:xfrm>
            <a:off x="2444295" y="211113"/>
            <a:ext cx="4367985" cy="1772793"/>
          </a:xfrm>
          <a:prstGeom prst="rect">
            <a:avLst/>
          </a:prstGeom>
          <a:noFill/>
        </p:spPr>
        <p:txBody>
          <a:bodyPr wrap="square" rtlCol="0">
            <a:spAutoFit/>
          </a:bodyPr>
          <a:lstStyle/>
          <a:p>
            <a:pPr defTabSz="609585">
              <a:lnSpc>
                <a:spcPct val="130000"/>
              </a:lnSpc>
              <a:defRPr/>
            </a:pPr>
            <a:r>
              <a:rPr kumimoji="1" lang="en-US" altLang="zh-CN" sz="2800" b="1" kern="0" dirty="0">
                <a:blipFill>
                  <a:blip r:embed="rId3"/>
                  <a:stretch>
                    <a:fillRect/>
                  </a:stretch>
                </a:blipFill>
                <a:ea typeface="微软雅黑" charset="0"/>
              </a:rPr>
              <a:t>Radio quasars</a:t>
            </a:r>
            <a:endParaRPr kumimoji="1" lang="zh-CN" altLang="en-US" sz="2800" b="1" kern="0" dirty="0">
              <a:blipFill>
                <a:blip r:embed="rId3"/>
                <a:stretch>
                  <a:fillRect/>
                </a:stretch>
              </a:blipFill>
              <a:ea typeface="微软雅黑" charset="0"/>
            </a:endParaRPr>
          </a:p>
          <a:p>
            <a:pPr lvl="0" defTabSz="609585">
              <a:lnSpc>
                <a:spcPct val="130000"/>
              </a:lnSpc>
              <a:defRPr/>
            </a:pPr>
            <a:endParaRPr kumimoji="1" lang="zh-CN" altLang="en-US" sz="2800" b="1" kern="0" dirty="0">
              <a:blipFill>
                <a:blip r:embed="rId3"/>
                <a:stretch>
                  <a:fillRect/>
                </a:stretch>
              </a:blipFill>
              <a:ea typeface="微软雅黑" charset="0"/>
            </a:endParaRPr>
          </a:p>
          <a:p>
            <a:pPr defTabSz="609585">
              <a:lnSpc>
                <a:spcPct val="130000"/>
              </a:lnSpc>
              <a:defRPr/>
            </a:pPr>
            <a:endParaRPr kumimoji="1" lang="zh-CN" altLang="en-US" sz="2800" b="1" kern="0" dirty="0">
              <a:blipFill>
                <a:blip r:embed="rId3"/>
                <a:stretch>
                  <a:fillRect/>
                </a:stretch>
              </a:blipFill>
              <a:ea typeface="微软雅黑" charset="0"/>
            </a:endParaRPr>
          </a:p>
        </p:txBody>
      </p:sp>
      <p:sp>
        <p:nvSpPr>
          <p:cNvPr id="4" name="矩形 3"/>
          <p:cNvSpPr/>
          <p:nvPr/>
        </p:nvSpPr>
        <p:spPr>
          <a:xfrm>
            <a:off x="5614208" y="429360"/>
            <a:ext cx="1579278" cy="461665"/>
          </a:xfrm>
          <a:prstGeom prst="rect">
            <a:avLst/>
          </a:prstGeom>
        </p:spPr>
        <p:txBody>
          <a:bodyPr wrap="none">
            <a:spAutoFit/>
          </a:bodyPr>
          <a:lstStyle/>
          <a:p>
            <a:r>
              <a:rPr lang="en-US" altLang="zh-CN" sz="2400" b="1" dirty="0" smtClean="0">
                <a:solidFill>
                  <a:srgbClr val="FFFF00"/>
                </a:solidFill>
              </a:rPr>
              <a:t>MY IDEAS</a:t>
            </a:r>
            <a:endParaRPr lang="zh-CN" altLang="en-US" sz="2400" b="1" dirty="0">
              <a:solidFill>
                <a:srgbClr val="FFFF00"/>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3238"/>
            <a:ext cx="12192000" cy="6204762"/>
          </a:xfrm>
          <a:prstGeom prst="rect">
            <a:avLst/>
          </a:prstGeom>
        </p:spPr>
      </p:pic>
    </p:spTree>
    <p:extLst>
      <p:ext uri="{BB962C8B-B14F-4D97-AF65-F5344CB8AC3E}">
        <p14:creationId xmlns:p14="http://schemas.microsoft.com/office/powerpoint/2010/main" val="179455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7780793" y="3055559"/>
            <a:ext cx="3877807" cy="875496"/>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4400" b="1" kern="0" dirty="0" smtClean="0">
                <a:blipFill>
                  <a:blip r:embed="rId3"/>
                  <a:stretch>
                    <a:fillRect/>
                  </a:stretch>
                </a:blipFill>
                <a:ea typeface="微软雅黑" charset="0"/>
              </a:rPr>
              <a:t>SMBH</a:t>
            </a:r>
            <a:endParaRPr kumimoji="1" lang="zh-CN" altLang="en-US" sz="4400" b="1" i="0" u="none" strike="noStrike" kern="0" cap="none" spc="0" normalizeH="0" baseline="0" noProof="0" dirty="0" smtClean="0">
              <a:ln>
                <a:noFill/>
              </a:ln>
              <a:blipFill>
                <a:blip r:embed="rId3"/>
                <a:stretch>
                  <a:fillRect/>
                </a:stretch>
              </a:blipFill>
              <a:effectLst/>
              <a:uLnTx/>
              <a:uFillTx/>
              <a:ea typeface="微软雅黑" charset="0"/>
            </a:endParaRPr>
          </a:p>
        </p:txBody>
      </p:sp>
    </p:spTree>
    <p:extLst>
      <p:ext uri="{BB962C8B-B14F-4D97-AF65-F5344CB8AC3E}">
        <p14:creationId xmlns:p14="http://schemas.microsoft.com/office/powerpoint/2010/main" val="1135771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4" name="矩形 3"/>
          <p:cNvSpPr/>
          <p:nvPr/>
        </p:nvSpPr>
        <p:spPr>
          <a:xfrm>
            <a:off x="730731" y="1576242"/>
            <a:ext cx="9074920" cy="4413516"/>
          </a:xfrm>
          <a:prstGeom prst="rect">
            <a:avLst/>
          </a:prstGeom>
        </p:spPr>
        <p:txBody>
          <a:bodyPr wrap="none">
            <a:spAutoFit/>
          </a:bodyPr>
          <a:lstStyle/>
          <a:p>
            <a:pPr lvl="0" defTabSz="609585">
              <a:lnSpc>
                <a:spcPct val="130000"/>
              </a:lnSpc>
              <a:defRPr/>
            </a:pPr>
            <a:r>
              <a:rPr kumimoji="1" lang="en-US" altLang="zh-CN" sz="3600" b="1" kern="0" dirty="0">
                <a:blipFill>
                  <a:blip r:embed="rId3"/>
                  <a:stretch>
                    <a:fillRect/>
                  </a:stretch>
                </a:blipFill>
                <a:ea typeface="微软雅黑" charset="0"/>
              </a:rPr>
              <a:t>High resolution </a:t>
            </a:r>
            <a:r>
              <a:rPr kumimoji="1" lang="en-US" altLang="zh-CN" sz="3600" b="1" kern="0" dirty="0" smtClean="0">
                <a:blipFill>
                  <a:blip r:embed="rId3"/>
                  <a:stretch>
                    <a:fillRect/>
                  </a:stretch>
                </a:blipFill>
                <a:ea typeface="微软雅黑" charset="0"/>
              </a:rPr>
              <a:t>observations</a:t>
            </a:r>
          </a:p>
          <a:p>
            <a:pPr lvl="0" defTabSz="609585">
              <a:lnSpc>
                <a:spcPct val="130000"/>
              </a:lnSpc>
              <a:defRPr/>
            </a:pPr>
            <a:r>
              <a:rPr kumimoji="1" lang="en-US" altLang="zh-CN" sz="3600" b="1" kern="0" dirty="0" smtClean="0">
                <a:blipFill>
                  <a:blip r:embed="rId3"/>
                  <a:stretch>
                    <a:fillRect/>
                  </a:stretch>
                </a:blipFill>
                <a:ea typeface="微软雅黑" charset="0"/>
              </a:rPr>
              <a:t>				 -&gt; size of galactic core; </a:t>
            </a:r>
          </a:p>
          <a:p>
            <a:pPr lvl="0" defTabSz="609585">
              <a:lnSpc>
                <a:spcPct val="130000"/>
              </a:lnSpc>
              <a:defRPr/>
            </a:pPr>
            <a:r>
              <a:rPr kumimoji="1" lang="en-US" altLang="zh-CN" sz="3600" b="1" kern="0" dirty="0" smtClean="0">
                <a:blipFill>
                  <a:blip r:embed="rId3"/>
                  <a:stretch>
                    <a:fillRect/>
                  </a:stretch>
                </a:blipFill>
                <a:ea typeface="微软雅黑" charset="0"/>
              </a:rPr>
              <a:t>Gas dynamics around core</a:t>
            </a:r>
          </a:p>
          <a:p>
            <a:pPr lvl="0" defTabSz="609585">
              <a:lnSpc>
                <a:spcPct val="130000"/>
              </a:lnSpc>
              <a:defRPr/>
            </a:pPr>
            <a:r>
              <a:rPr kumimoji="1" lang="en-US" altLang="zh-CN" sz="3600" b="1" kern="0" dirty="0">
                <a:blipFill>
                  <a:blip r:embed="rId3"/>
                  <a:stretch>
                    <a:fillRect/>
                  </a:stretch>
                </a:blipFill>
                <a:ea typeface="微软雅黑" charset="0"/>
              </a:rPr>
              <a:t>	</a:t>
            </a:r>
            <a:r>
              <a:rPr kumimoji="1" lang="en-US" altLang="zh-CN" sz="3600" b="1" kern="0" dirty="0" smtClean="0">
                <a:blipFill>
                  <a:blip r:embed="rId3"/>
                  <a:stretch>
                    <a:fillRect/>
                  </a:stretch>
                </a:blipFill>
                <a:ea typeface="微软雅黑" charset="0"/>
              </a:rPr>
              <a:t>			-&gt;mass of </a:t>
            </a:r>
            <a:r>
              <a:rPr kumimoji="1" lang="en-US" altLang="zh-CN" sz="3600" b="1" kern="0" dirty="0">
                <a:blipFill>
                  <a:blip r:embed="rId3"/>
                  <a:stretch>
                    <a:fillRect/>
                  </a:stretch>
                </a:blipFill>
                <a:ea typeface="微软雅黑" charset="0"/>
              </a:rPr>
              <a:t>galactic core</a:t>
            </a:r>
            <a:endParaRPr kumimoji="1" lang="en-US" altLang="zh-CN" sz="3600" b="1" kern="0" dirty="0" smtClean="0">
              <a:blipFill>
                <a:blip r:embed="rId3"/>
                <a:stretch>
                  <a:fillRect/>
                </a:stretch>
              </a:blipFill>
              <a:ea typeface="微软雅黑" charset="0"/>
            </a:endParaRPr>
          </a:p>
          <a:p>
            <a:pPr lvl="0" defTabSz="609585">
              <a:lnSpc>
                <a:spcPct val="130000"/>
              </a:lnSpc>
              <a:defRPr/>
            </a:pPr>
            <a:endParaRPr kumimoji="1" lang="en-US" altLang="zh-CN" sz="3600" b="1" kern="0" dirty="0">
              <a:blipFill>
                <a:blip r:embed="rId3"/>
                <a:stretch>
                  <a:fillRect/>
                </a:stretch>
              </a:blipFill>
              <a:ea typeface="微软雅黑" charset="0"/>
            </a:endParaRPr>
          </a:p>
          <a:p>
            <a:pPr lvl="0" defTabSz="609585">
              <a:lnSpc>
                <a:spcPct val="130000"/>
              </a:lnSpc>
              <a:defRPr/>
            </a:pPr>
            <a:r>
              <a:rPr kumimoji="1" lang="en-US" altLang="zh-CN" sz="3600" b="1" kern="0" dirty="0" smtClean="0">
                <a:blipFill>
                  <a:blip r:embed="rId3"/>
                  <a:stretch>
                    <a:fillRect/>
                  </a:stretch>
                </a:blipFill>
                <a:ea typeface="微软雅黑" charset="0"/>
              </a:rPr>
              <a:t>-&gt; mass/spatial size ratio -&gt; black </a:t>
            </a:r>
            <a:r>
              <a:rPr kumimoji="1" lang="en-US" altLang="zh-CN" sz="3600" b="1" kern="0" dirty="0">
                <a:blipFill>
                  <a:blip r:embed="rId3"/>
                  <a:stretch>
                    <a:fillRect/>
                  </a:stretch>
                </a:blipFill>
                <a:ea typeface="微软雅黑" charset="0"/>
              </a:rPr>
              <a:t>hole?</a:t>
            </a:r>
            <a:endParaRPr kumimoji="1" lang="zh-CN" altLang="en-US" sz="3600" b="1" kern="0" dirty="0">
              <a:blipFill>
                <a:blip r:embed="rId3"/>
                <a:stretch>
                  <a:fillRect/>
                </a:stretch>
              </a:blipFill>
              <a:ea typeface="微软雅黑" charset="0"/>
            </a:endParaRPr>
          </a:p>
        </p:txBody>
      </p:sp>
    </p:spTree>
    <p:extLst>
      <p:ext uri="{BB962C8B-B14F-4D97-AF65-F5344CB8AC3E}">
        <p14:creationId xmlns:p14="http://schemas.microsoft.com/office/powerpoint/2010/main" val="190340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pic>
        <p:nvPicPr>
          <p:cNvPr id="5" name="图片 4"/>
          <p:cNvPicPr>
            <a:picLocks noChangeAspect="1"/>
          </p:cNvPicPr>
          <p:nvPr/>
        </p:nvPicPr>
        <p:blipFill>
          <a:blip r:embed="rId4"/>
          <a:stretch>
            <a:fillRect/>
          </a:stretch>
        </p:blipFill>
        <p:spPr>
          <a:xfrm>
            <a:off x="915462" y="1576242"/>
            <a:ext cx="5092650" cy="1027564"/>
          </a:xfrm>
          <a:prstGeom prst="rect">
            <a:avLst/>
          </a:prstGeom>
        </p:spPr>
      </p:pic>
      <p:pic>
        <p:nvPicPr>
          <p:cNvPr id="6" name="图片 5"/>
          <p:cNvPicPr>
            <a:picLocks noChangeAspect="1"/>
          </p:cNvPicPr>
          <p:nvPr/>
        </p:nvPicPr>
        <p:blipFill>
          <a:blip r:embed="rId5"/>
          <a:stretch>
            <a:fillRect/>
          </a:stretch>
        </p:blipFill>
        <p:spPr>
          <a:xfrm>
            <a:off x="838152" y="2744377"/>
            <a:ext cx="5169960" cy="1385608"/>
          </a:xfrm>
          <a:prstGeom prst="rect">
            <a:avLst/>
          </a:prstGeom>
        </p:spPr>
      </p:pic>
      <p:pic>
        <p:nvPicPr>
          <p:cNvPr id="8" name="图片 7"/>
          <p:cNvPicPr>
            <a:picLocks noChangeAspect="1"/>
          </p:cNvPicPr>
          <p:nvPr/>
        </p:nvPicPr>
        <p:blipFill>
          <a:blip r:embed="rId6"/>
          <a:stretch>
            <a:fillRect/>
          </a:stretch>
        </p:blipFill>
        <p:spPr>
          <a:xfrm>
            <a:off x="514727" y="4238910"/>
            <a:ext cx="5971429" cy="561905"/>
          </a:xfrm>
          <a:prstGeom prst="rect">
            <a:avLst/>
          </a:prstGeom>
        </p:spPr>
      </p:pic>
      <p:sp>
        <p:nvSpPr>
          <p:cNvPr id="10" name="矩形 9"/>
          <p:cNvSpPr/>
          <p:nvPr/>
        </p:nvSpPr>
        <p:spPr>
          <a:xfrm>
            <a:off x="6190036" y="2054630"/>
            <a:ext cx="6001964" cy="1938992"/>
          </a:xfrm>
          <a:prstGeom prst="rect">
            <a:avLst/>
          </a:prstGeom>
        </p:spPr>
        <p:txBody>
          <a:bodyPr wrap="none">
            <a:spAutoFit/>
          </a:bodyPr>
          <a:lstStyle/>
          <a:p>
            <a:r>
              <a:rPr kumimoji="1" lang="en-US" altLang="zh-CN" sz="2400" b="1" kern="0" dirty="0" smtClean="0">
                <a:blipFill>
                  <a:blip r:embed="rId3"/>
                  <a:stretch>
                    <a:fillRect/>
                  </a:stretch>
                </a:blipFill>
                <a:ea typeface="微软雅黑" charset="0"/>
              </a:rPr>
              <a:t>BH in high-redshift quasars is too young</a:t>
            </a:r>
          </a:p>
          <a:p>
            <a:r>
              <a:rPr kumimoji="1" lang="en-US" altLang="zh-CN" sz="2400" b="1" kern="0" dirty="0" smtClean="0">
                <a:blipFill>
                  <a:blip r:embed="rId3"/>
                  <a:stretch>
                    <a:fillRect/>
                  </a:stretch>
                </a:blipFill>
                <a:ea typeface="微软雅黑" charset="0"/>
              </a:rPr>
              <a:t> but the mass is too large----</a:t>
            </a:r>
          </a:p>
          <a:p>
            <a:endParaRPr kumimoji="1" lang="en-US" altLang="zh-CN" sz="2400" b="1" kern="0" dirty="0" smtClean="0">
              <a:blipFill>
                <a:blip r:embed="rId3"/>
                <a:stretch>
                  <a:fillRect/>
                </a:stretch>
              </a:blipFill>
              <a:ea typeface="微软雅黑" charset="0"/>
            </a:endParaRPr>
          </a:p>
          <a:p>
            <a:endParaRPr kumimoji="1" lang="en-US" altLang="zh-CN" sz="2400" b="1" kern="0" dirty="0">
              <a:blipFill>
                <a:blip r:embed="rId3"/>
                <a:stretch>
                  <a:fillRect/>
                </a:stretch>
              </a:blipFill>
              <a:ea typeface="微软雅黑" charset="0"/>
            </a:endParaRPr>
          </a:p>
          <a:p>
            <a:r>
              <a:rPr kumimoji="1" lang="en-US" altLang="zh-CN" sz="2400" b="1" kern="0" dirty="0" smtClean="0">
                <a:blipFill>
                  <a:blip r:embed="rId3"/>
                  <a:stretch>
                    <a:fillRect/>
                  </a:stretch>
                </a:blipFill>
                <a:ea typeface="微软雅黑" charset="0"/>
              </a:rPr>
              <a:t>z=6,  several billion solar mass</a:t>
            </a:r>
            <a:endParaRPr lang="zh-CN" altLang="en-US" sz="2400" dirty="0"/>
          </a:p>
        </p:txBody>
      </p:sp>
      <p:pic>
        <p:nvPicPr>
          <p:cNvPr id="12" name="图片 11"/>
          <p:cNvPicPr>
            <a:picLocks noChangeAspect="1"/>
          </p:cNvPicPr>
          <p:nvPr/>
        </p:nvPicPr>
        <p:blipFill>
          <a:blip r:embed="rId7"/>
          <a:stretch>
            <a:fillRect/>
          </a:stretch>
        </p:blipFill>
        <p:spPr>
          <a:xfrm>
            <a:off x="693498" y="5046103"/>
            <a:ext cx="5792658" cy="906677"/>
          </a:xfrm>
          <a:prstGeom prst="rect">
            <a:avLst/>
          </a:prstGeom>
        </p:spPr>
      </p:pic>
      <p:sp>
        <p:nvSpPr>
          <p:cNvPr id="13" name="矩形 12"/>
          <p:cNvSpPr/>
          <p:nvPr/>
        </p:nvSpPr>
        <p:spPr>
          <a:xfrm>
            <a:off x="6486156" y="4238910"/>
            <a:ext cx="6096000" cy="1292662"/>
          </a:xfrm>
          <a:prstGeom prst="rect">
            <a:avLst/>
          </a:prstGeom>
        </p:spPr>
        <p:txBody>
          <a:bodyPr>
            <a:spAutoFit/>
          </a:bodyPr>
          <a:lstStyle/>
          <a:p>
            <a:pPr lvl="0" defTabSz="609585">
              <a:lnSpc>
                <a:spcPct val="130000"/>
              </a:lnSpc>
              <a:defRPr/>
            </a:pPr>
            <a:r>
              <a:rPr kumimoji="1" lang="en-US" altLang="zh-CN" sz="2000" b="1" kern="0" dirty="0">
                <a:blipFill>
                  <a:blip r:embed="rId3"/>
                  <a:stretch>
                    <a:fillRect/>
                  </a:stretch>
                </a:blipFill>
                <a:ea typeface="微软雅黑" charset="0"/>
              </a:rPr>
              <a:t>It grows very fast. </a:t>
            </a:r>
          </a:p>
          <a:p>
            <a:pPr lvl="0" defTabSz="609585">
              <a:lnSpc>
                <a:spcPct val="130000"/>
              </a:lnSpc>
              <a:defRPr/>
            </a:pPr>
            <a:r>
              <a:rPr kumimoji="1" lang="en-US" altLang="zh-CN" sz="2000" b="1" kern="0" dirty="0">
                <a:blipFill>
                  <a:blip r:embed="rId3"/>
                  <a:stretch>
                    <a:fillRect/>
                  </a:stretch>
                </a:blipFill>
                <a:ea typeface="微软雅黑" charset="0"/>
              </a:rPr>
              <a:t>It challenges the theory of </a:t>
            </a:r>
            <a:r>
              <a:rPr kumimoji="1" lang="en-US" altLang="zh-CN" sz="2000" b="1" kern="0" dirty="0" smtClean="0">
                <a:blipFill>
                  <a:blip r:embed="rId3"/>
                  <a:stretch>
                    <a:fillRect/>
                  </a:stretch>
                </a:blipFill>
                <a:ea typeface="微软雅黑" charset="0"/>
              </a:rPr>
              <a:t>BH formation </a:t>
            </a:r>
            <a:r>
              <a:rPr kumimoji="1" lang="en-US" altLang="zh-CN" sz="2000" b="1" kern="0" dirty="0">
                <a:blipFill>
                  <a:blip r:embed="rId3"/>
                  <a:stretch>
                    <a:fillRect/>
                  </a:stretch>
                </a:blipFill>
                <a:ea typeface="微软雅黑" charset="0"/>
              </a:rPr>
              <a:t>and growth</a:t>
            </a:r>
            <a:endParaRPr kumimoji="1" lang="zh-CN" altLang="en-US" sz="2000" b="1" kern="0" dirty="0">
              <a:blipFill>
                <a:blip r:embed="rId3"/>
                <a:stretch>
                  <a:fillRect/>
                </a:stretch>
              </a:blipFill>
              <a:ea typeface="微软雅黑" charset="0"/>
            </a:endParaRPr>
          </a:p>
        </p:txBody>
      </p:sp>
    </p:spTree>
    <p:extLst>
      <p:ext uri="{BB962C8B-B14F-4D97-AF65-F5344CB8AC3E}">
        <p14:creationId xmlns:p14="http://schemas.microsoft.com/office/powerpoint/2010/main" val="143421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10" name="矩形 9"/>
          <p:cNvSpPr/>
          <p:nvPr/>
        </p:nvSpPr>
        <p:spPr>
          <a:xfrm>
            <a:off x="941322" y="1468523"/>
            <a:ext cx="7806945" cy="523220"/>
          </a:xfrm>
          <a:prstGeom prst="rect">
            <a:avLst/>
          </a:prstGeom>
        </p:spPr>
        <p:txBody>
          <a:bodyPr wrap="none">
            <a:spAutoFit/>
          </a:bodyPr>
          <a:lstStyle/>
          <a:p>
            <a:r>
              <a:rPr kumimoji="1" lang="en-US" altLang="zh-CN" sz="2800" b="1" kern="0" dirty="0" smtClean="0">
                <a:blipFill>
                  <a:blip r:embed="rId3"/>
                  <a:stretch>
                    <a:fillRect/>
                  </a:stretch>
                </a:blipFill>
                <a:ea typeface="微软雅黑" charset="0"/>
              </a:rPr>
              <a:t>Mass of BH: </a:t>
            </a:r>
            <a:r>
              <a:rPr kumimoji="1" lang="en-US" altLang="zh-CN" sz="2800" b="1" kern="0" dirty="0" smtClean="0">
                <a:solidFill>
                  <a:srgbClr val="FFFF00"/>
                </a:solidFill>
                <a:ea typeface="微软雅黑" charset="0"/>
              </a:rPr>
              <a:t>Reverberation Mapping Method</a:t>
            </a:r>
          </a:p>
        </p:txBody>
      </p:sp>
      <p:sp>
        <p:nvSpPr>
          <p:cNvPr id="13" name="矩形 12"/>
          <p:cNvSpPr/>
          <p:nvPr/>
        </p:nvSpPr>
        <p:spPr>
          <a:xfrm>
            <a:off x="1889904" y="3304316"/>
            <a:ext cx="9697841" cy="519501"/>
          </a:xfrm>
          <a:prstGeom prst="rect">
            <a:avLst/>
          </a:prstGeom>
        </p:spPr>
        <p:txBody>
          <a:bodyPr wrap="square">
            <a:spAutoFit/>
          </a:bodyPr>
          <a:lstStyle/>
          <a:p>
            <a:pPr lvl="0" defTabSz="609585">
              <a:lnSpc>
                <a:spcPct val="130000"/>
              </a:lnSpc>
              <a:defRPr/>
            </a:pPr>
            <a:r>
              <a:rPr kumimoji="1" lang="en-US" altLang="zh-CN" sz="2400" b="1" kern="0" dirty="0">
                <a:blipFill>
                  <a:blip r:embed="rId3"/>
                  <a:stretch>
                    <a:fillRect/>
                  </a:stretch>
                </a:blipFill>
                <a:ea typeface="微软雅黑" charset="0"/>
              </a:rPr>
              <a:t>is the radius of the wide line to the center of the black hole</a:t>
            </a:r>
            <a:endParaRPr kumimoji="1" lang="zh-CN" altLang="en-US" sz="2400" b="1" kern="0" dirty="0">
              <a:blipFill>
                <a:blip r:embed="rId3"/>
                <a:stretch>
                  <a:fillRect/>
                </a:stretch>
              </a:blipFill>
              <a:ea typeface="微软雅黑" charset="0"/>
            </a:endParaRPr>
          </a:p>
        </p:txBody>
      </p:sp>
      <p:sp>
        <p:nvSpPr>
          <p:cNvPr id="18" name="矩形 17"/>
          <p:cNvSpPr/>
          <p:nvPr/>
        </p:nvSpPr>
        <p:spPr>
          <a:xfrm>
            <a:off x="669074" y="2113389"/>
            <a:ext cx="10103004" cy="830997"/>
          </a:xfrm>
          <a:prstGeom prst="rect">
            <a:avLst/>
          </a:prstGeom>
        </p:spPr>
        <p:txBody>
          <a:bodyPr wrap="square">
            <a:spAutoFit/>
          </a:bodyPr>
          <a:lstStyle/>
          <a:p>
            <a:r>
              <a:rPr lang="en-US" altLang="zh-CN" sz="2400" b="1" dirty="0">
                <a:solidFill>
                  <a:schemeClr val="bg1"/>
                </a:solidFill>
              </a:rPr>
              <a:t>Assuming that the gas in the wide-line region rotates around the black </a:t>
            </a:r>
            <a:r>
              <a:rPr lang="en-US" altLang="zh-CN" sz="2400" b="1" dirty="0" smtClean="0">
                <a:solidFill>
                  <a:schemeClr val="bg1"/>
                </a:solidFill>
              </a:rPr>
              <a:t>hole</a:t>
            </a:r>
            <a:endParaRPr lang="zh-CN" altLang="en-US" sz="2400" b="1" dirty="0">
              <a:solidFill>
                <a:schemeClr val="bg1"/>
              </a:solidFill>
            </a:endParaRPr>
          </a:p>
        </p:txBody>
      </p:sp>
      <p:pic>
        <p:nvPicPr>
          <p:cNvPr id="26" name="图片 25"/>
          <p:cNvPicPr/>
          <p:nvPr/>
        </p:nvPicPr>
        <p:blipFill>
          <a:blip r:embed="rId4"/>
          <a:stretch>
            <a:fillRect/>
          </a:stretch>
        </p:blipFill>
        <p:spPr>
          <a:xfrm>
            <a:off x="2499870" y="2596667"/>
            <a:ext cx="2900014" cy="569704"/>
          </a:xfrm>
          <a:prstGeom prst="rect">
            <a:avLst/>
          </a:prstGeom>
        </p:spPr>
      </p:pic>
      <p:pic>
        <p:nvPicPr>
          <p:cNvPr id="27" name="图片 26"/>
          <p:cNvPicPr/>
          <p:nvPr/>
        </p:nvPicPr>
        <p:blipFill>
          <a:blip r:embed="rId5"/>
          <a:stretch>
            <a:fillRect/>
          </a:stretch>
        </p:blipFill>
        <p:spPr>
          <a:xfrm>
            <a:off x="941322" y="3280084"/>
            <a:ext cx="948582" cy="515050"/>
          </a:xfrm>
          <a:prstGeom prst="rect">
            <a:avLst/>
          </a:prstGeom>
        </p:spPr>
      </p:pic>
      <p:pic>
        <p:nvPicPr>
          <p:cNvPr id="28" name="图片 27"/>
          <p:cNvPicPr/>
          <p:nvPr/>
        </p:nvPicPr>
        <p:blipFill>
          <a:blip r:embed="rId6"/>
          <a:stretch>
            <a:fillRect/>
          </a:stretch>
        </p:blipFill>
        <p:spPr>
          <a:xfrm>
            <a:off x="941322" y="3819366"/>
            <a:ext cx="3166946" cy="726064"/>
          </a:xfrm>
          <a:prstGeom prst="rect">
            <a:avLst/>
          </a:prstGeom>
        </p:spPr>
      </p:pic>
      <p:sp>
        <p:nvSpPr>
          <p:cNvPr id="19" name="矩形 18"/>
          <p:cNvSpPr/>
          <p:nvPr/>
        </p:nvSpPr>
        <p:spPr>
          <a:xfrm>
            <a:off x="4302178" y="3766899"/>
            <a:ext cx="6414144" cy="830997"/>
          </a:xfrm>
          <a:prstGeom prst="rect">
            <a:avLst/>
          </a:prstGeom>
        </p:spPr>
        <p:txBody>
          <a:bodyPr wrap="square">
            <a:spAutoFit/>
          </a:bodyPr>
          <a:lstStyle/>
          <a:p>
            <a:r>
              <a:rPr lang="zh-CN" altLang="en-US" sz="2400" b="1" dirty="0">
                <a:solidFill>
                  <a:schemeClr val="bg1"/>
                </a:solidFill>
              </a:rPr>
              <a:t>is the width of the </a:t>
            </a:r>
            <a:r>
              <a:rPr lang="en-US" altLang="zh-CN" sz="2400" b="1" dirty="0" smtClean="0">
                <a:solidFill>
                  <a:schemeClr val="bg1"/>
                </a:solidFill>
              </a:rPr>
              <a:t>emission</a:t>
            </a:r>
            <a:r>
              <a:rPr lang="zh-CN" altLang="en-US" sz="2400" b="1" dirty="0" smtClean="0">
                <a:solidFill>
                  <a:schemeClr val="bg1"/>
                </a:solidFill>
              </a:rPr>
              <a:t> </a:t>
            </a:r>
            <a:r>
              <a:rPr lang="zh-CN" altLang="en-US" sz="2400" b="1" dirty="0">
                <a:solidFill>
                  <a:schemeClr val="bg1"/>
                </a:solidFill>
              </a:rPr>
              <a:t>line, generally taking the width of </a:t>
            </a:r>
            <a:r>
              <a:rPr lang="en-US" altLang="zh-CN" sz="2400" b="1" dirty="0" smtClean="0">
                <a:solidFill>
                  <a:schemeClr val="bg1"/>
                </a:solidFill>
              </a:rPr>
              <a:t>Hβ</a:t>
            </a:r>
            <a:r>
              <a:rPr lang="zh-CN" altLang="en-US" sz="2400" b="1" dirty="0" smtClean="0">
                <a:solidFill>
                  <a:schemeClr val="bg1"/>
                </a:solidFill>
              </a:rPr>
              <a:t> </a:t>
            </a:r>
            <a:endParaRPr lang="zh-CN" altLang="en-US" sz="2400" b="1" dirty="0">
              <a:solidFill>
                <a:schemeClr val="bg1"/>
              </a:solidFill>
            </a:endParaRPr>
          </a:p>
        </p:txBody>
      </p:sp>
      <p:pic>
        <p:nvPicPr>
          <p:cNvPr id="30" name="图片 29"/>
          <p:cNvPicPr/>
          <p:nvPr/>
        </p:nvPicPr>
        <p:blipFill>
          <a:blip r:embed="rId7"/>
          <a:stretch>
            <a:fillRect/>
          </a:stretch>
        </p:blipFill>
        <p:spPr>
          <a:xfrm>
            <a:off x="10716322" y="4032415"/>
            <a:ext cx="1084766" cy="513015"/>
          </a:xfrm>
          <a:prstGeom prst="rect">
            <a:avLst/>
          </a:prstGeom>
        </p:spPr>
      </p:pic>
      <p:pic>
        <p:nvPicPr>
          <p:cNvPr id="31" name="图片 30"/>
          <p:cNvPicPr/>
          <p:nvPr/>
        </p:nvPicPr>
        <p:blipFill>
          <a:blip r:embed="rId8"/>
          <a:stretch>
            <a:fillRect/>
          </a:stretch>
        </p:blipFill>
        <p:spPr>
          <a:xfrm>
            <a:off x="5720576" y="4569426"/>
            <a:ext cx="4627756" cy="1022734"/>
          </a:xfrm>
          <a:prstGeom prst="rect">
            <a:avLst/>
          </a:prstGeom>
        </p:spPr>
      </p:pic>
      <p:sp>
        <p:nvSpPr>
          <p:cNvPr id="21" name="矩形 20"/>
          <p:cNvSpPr/>
          <p:nvPr/>
        </p:nvSpPr>
        <p:spPr>
          <a:xfrm>
            <a:off x="941322" y="4829646"/>
            <a:ext cx="5147244" cy="461665"/>
          </a:xfrm>
          <a:prstGeom prst="rect">
            <a:avLst/>
          </a:prstGeom>
        </p:spPr>
        <p:txBody>
          <a:bodyPr wrap="square">
            <a:spAutoFit/>
          </a:bodyPr>
          <a:lstStyle/>
          <a:p>
            <a:r>
              <a:rPr lang="zh-CN" altLang="en-US" sz="2400" b="1" dirty="0">
                <a:solidFill>
                  <a:schemeClr val="bg1"/>
                </a:solidFill>
              </a:rPr>
              <a:t>The virial mass of black holes </a:t>
            </a:r>
            <a:r>
              <a:rPr lang="zh-CN" altLang="en-US" sz="2400" b="1" dirty="0" smtClean="0">
                <a:solidFill>
                  <a:schemeClr val="bg1"/>
                </a:solidFill>
              </a:rPr>
              <a:t>is</a:t>
            </a:r>
            <a:endParaRPr lang="zh-CN" altLang="en-US" sz="2400" b="1" dirty="0">
              <a:solidFill>
                <a:schemeClr val="bg1"/>
              </a:solidFill>
            </a:endParaRPr>
          </a:p>
        </p:txBody>
      </p:sp>
      <p:pic>
        <p:nvPicPr>
          <p:cNvPr id="33" name="图片 32"/>
          <p:cNvPicPr/>
          <p:nvPr/>
        </p:nvPicPr>
        <p:blipFill>
          <a:blip r:embed="rId9"/>
          <a:stretch>
            <a:fillRect/>
          </a:stretch>
        </p:blipFill>
        <p:spPr>
          <a:xfrm>
            <a:off x="941322" y="5764345"/>
            <a:ext cx="2017829" cy="798828"/>
          </a:xfrm>
          <a:prstGeom prst="rect">
            <a:avLst/>
          </a:prstGeom>
        </p:spPr>
      </p:pic>
      <p:pic>
        <p:nvPicPr>
          <p:cNvPr id="34" name="图片 33"/>
          <p:cNvPicPr/>
          <p:nvPr/>
        </p:nvPicPr>
        <p:blipFill>
          <a:blip r:embed="rId10"/>
          <a:stretch>
            <a:fillRect/>
          </a:stretch>
        </p:blipFill>
        <p:spPr>
          <a:xfrm>
            <a:off x="3614187" y="5794430"/>
            <a:ext cx="4748793" cy="803559"/>
          </a:xfrm>
          <a:prstGeom prst="rect">
            <a:avLst/>
          </a:prstGeom>
        </p:spPr>
      </p:pic>
    </p:spTree>
    <p:extLst>
      <p:ext uri="{BB962C8B-B14F-4D97-AF65-F5344CB8AC3E}">
        <p14:creationId xmlns:p14="http://schemas.microsoft.com/office/powerpoint/2010/main" val="8380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4" name="矩形 3"/>
          <p:cNvSpPr/>
          <p:nvPr/>
        </p:nvSpPr>
        <p:spPr>
          <a:xfrm>
            <a:off x="730731" y="1897084"/>
            <a:ext cx="10636245" cy="2973122"/>
          </a:xfrm>
          <a:prstGeom prst="rect">
            <a:avLst/>
          </a:prstGeom>
        </p:spPr>
        <p:txBody>
          <a:bodyPr wrap="none">
            <a:spAutoFit/>
          </a:bodyPr>
          <a:lstStyle/>
          <a:p>
            <a:pPr lvl="0" defTabSz="609585">
              <a:lnSpc>
                <a:spcPct val="130000"/>
              </a:lnSpc>
              <a:defRPr/>
            </a:pPr>
            <a:r>
              <a:rPr kumimoji="1" lang="en-US" altLang="zh-CN" sz="3600" b="1" kern="0" dirty="0" smtClean="0">
                <a:blipFill>
                  <a:blip r:embed="rId3"/>
                  <a:stretch>
                    <a:fillRect/>
                  </a:stretch>
                </a:blipFill>
                <a:ea typeface="微软雅黑" charset="0"/>
              </a:rPr>
              <a:t>Eddington's </a:t>
            </a:r>
            <a:r>
              <a:rPr kumimoji="1" lang="en-US" altLang="zh-CN" sz="3600" b="1" kern="0" dirty="0">
                <a:blipFill>
                  <a:blip r:embed="rId3"/>
                  <a:stretch>
                    <a:fillRect/>
                  </a:stretch>
                </a:blipFill>
                <a:ea typeface="微软雅黑" charset="0"/>
              </a:rPr>
              <a:t>limited growth </a:t>
            </a:r>
            <a:r>
              <a:rPr kumimoji="1" lang="en-US" altLang="zh-CN" sz="3600" b="1" kern="0" dirty="0" smtClean="0">
                <a:blipFill>
                  <a:blip r:embed="rId3"/>
                  <a:stretch>
                    <a:fillRect/>
                  </a:stretch>
                </a:blipFill>
                <a:ea typeface="微软雅黑" charset="0"/>
              </a:rPr>
              <a:t>?</a:t>
            </a:r>
          </a:p>
          <a:p>
            <a:pPr lvl="0" defTabSz="609585">
              <a:lnSpc>
                <a:spcPct val="130000"/>
              </a:lnSpc>
              <a:defRPr/>
            </a:pPr>
            <a:r>
              <a:rPr kumimoji="1" lang="en-US" altLang="zh-CN" sz="3600" b="1" kern="0" dirty="0" smtClean="0">
                <a:blipFill>
                  <a:blip r:embed="rId3"/>
                  <a:stretch>
                    <a:fillRect/>
                  </a:stretch>
                </a:blipFill>
                <a:ea typeface="微软雅黑" charset="0"/>
              </a:rPr>
              <a:t>the </a:t>
            </a:r>
            <a:r>
              <a:rPr kumimoji="1" lang="en-US" altLang="zh-CN" sz="3600" b="1" kern="0" dirty="0">
                <a:blipFill>
                  <a:blip r:embed="rId3"/>
                  <a:stretch>
                    <a:fillRect/>
                  </a:stretch>
                </a:blipFill>
                <a:ea typeface="微软雅黑" charset="0"/>
              </a:rPr>
              <a:t>merger of the first generation of </a:t>
            </a:r>
            <a:r>
              <a:rPr kumimoji="1" lang="en-US" altLang="zh-CN" sz="3600" b="1" kern="0" dirty="0" smtClean="0">
                <a:blipFill>
                  <a:blip r:embed="rId3"/>
                  <a:stretch>
                    <a:fillRect/>
                  </a:stretch>
                </a:blipFill>
                <a:ea typeface="微软雅黑" charset="0"/>
              </a:rPr>
              <a:t>seeds BHs?</a:t>
            </a:r>
          </a:p>
          <a:p>
            <a:pPr lvl="0" defTabSz="609585">
              <a:lnSpc>
                <a:spcPct val="130000"/>
              </a:lnSpc>
              <a:defRPr/>
            </a:pPr>
            <a:r>
              <a:rPr kumimoji="1" lang="en-US" altLang="zh-CN" sz="3600" b="1" kern="0" dirty="0" smtClean="0">
                <a:blipFill>
                  <a:blip r:embed="rId3"/>
                  <a:stretch>
                    <a:fillRect/>
                  </a:stretch>
                </a:blipFill>
                <a:ea typeface="微软雅黑" charset="0"/>
              </a:rPr>
              <a:t>or </a:t>
            </a:r>
            <a:r>
              <a:rPr kumimoji="1" lang="en-US" altLang="zh-CN" sz="3600" b="1" kern="0" dirty="0">
                <a:blipFill>
                  <a:blip r:embed="rId3"/>
                  <a:stretch>
                    <a:fillRect/>
                  </a:stretch>
                </a:blipFill>
                <a:ea typeface="微软雅黑" charset="0"/>
              </a:rPr>
              <a:t>by the rapid and direct collapse of gases </a:t>
            </a:r>
            <a:endParaRPr kumimoji="1" lang="en-US" altLang="zh-CN" sz="3600" b="1" kern="0" dirty="0" smtClean="0">
              <a:blipFill>
                <a:blip r:embed="rId3"/>
                <a:stretch>
                  <a:fillRect/>
                </a:stretch>
              </a:blipFill>
              <a:ea typeface="微软雅黑" charset="0"/>
            </a:endParaRPr>
          </a:p>
          <a:p>
            <a:pPr lvl="0" defTabSz="609585">
              <a:lnSpc>
                <a:spcPct val="130000"/>
              </a:lnSpc>
              <a:defRPr/>
            </a:pPr>
            <a:r>
              <a:rPr kumimoji="1" lang="en-US" altLang="zh-CN" sz="3600" b="1" kern="0" dirty="0" smtClean="0">
                <a:blipFill>
                  <a:blip r:embed="rId3"/>
                  <a:stretch>
                    <a:fillRect/>
                  </a:stretch>
                </a:blipFill>
                <a:ea typeface="微软雅黑" charset="0"/>
              </a:rPr>
              <a:t>in </a:t>
            </a:r>
            <a:r>
              <a:rPr kumimoji="1" lang="en-US" altLang="zh-CN" sz="3600" b="1" kern="0" dirty="0">
                <a:blipFill>
                  <a:blip r:embed="rId3"/>
                  <a:stretch>
                    <a:fillRect/>
                  </a:stretch>
                </a:blipFill>
                <a:ea typeface="微软雅黑" charset="0"/>
              </a:rPr>
              <a:t>rare special </a:t>
            </a:r>
            <a:r>
              <a:rPr kumimoji="1" lang="en-US" altLang="zh-CN" sz="3600" b="1" kern="0" dirty="0" smtClean="0">
                <a:blipFill>
                  <a:blip r:embed="rId3"/>
                  <a:stretch>
                    <a:fillRect/>
                  </a:stretch>
                </a:blipFill>
                <a:ea typeface="微软雅黑" charset="0"/>
              </a:rPr>
              <a:t>environments?</a:t>
            </a:r>
            <a:endParaRPr kumimoji="1" lang="zh-CN" altLang="en-US" sz="3600" b="1" kern="0" dirty="0">
              <a:blipFill>
                <a:blip r:embed="rId3"/>
                <a:stretch>
                  <a:fillRect/>
                </a:stretch>
              </a:blipFill>
              <a:ea typeface="微软雅黑" charset="0"/>
            </a:endParaRPr>
          </a:p>
        </p:txBody>
      </p:sp>
      <p:sp>
        <p:nvSpPr>
          <p:cNvPr id="6" name="矩形 5"/>
          <p:cNvSpPr/>
          <p:nvPr/>
        </p:nvSpPr>
        <p:spPr>
          <a:xfrm>
            <a:off x="730731" y="1333824"/>
            <a:ext cx="6075702" cy="584775"/>
          </a:xfrm>
          <a:prstGeom prst="rect">
            <a:avLst/>
          </a:prstGeom>
        </p:spPr>
        <p:txBody>
          <a:bodyPr wrap="none">
            <a:spAutoFit/>
          </a:bodyPr>
          <a:lstStyle/>
          <a:p>
            <a:r>
              <a:rPr kumimoji="1" lang="en-US" altLang="zh-CN" sz="3200" b="1" kern="0" dirty="0">
                <a:solidFill>
                  <a:srgbClr val="FFFF00"/>
                </a:solidFill>
                <a:ea typeface="微软雅黑" charset="0"/>
              </a:rPr>
              <a:t>How does these SMBH grow</a:t>
            </a:r>
            <a:r>
              <a:rPr kumimoji="1" lang="zh-CN" altLang="en-US" sz="3200" b="1" kern="0" dirty="0">
                <a:solidFill>
                  <a:srgbClr val="FFFF00"/>
                </a:solidFill>
                <a:ea typeface="微软雅黑" charset="0"/>
              </a:rPr>
              <a:t>？</a:t>
            </a:r>
            <a:endParaRPr kumimoji="1" lang="en-US" altLang="zh-CN" sz="3200" b="1" kern="0" dirty="0">
              <a:solidFill>
                <a:srgbClr val="FFFF00"/>
              </a:solidFill>
              <a:ea typeface="微软雅黑" charset="0"/>
            </a:endParaRPr>
          </a:p>
        </p:txBody>
      </p:sp>
    </p:spTree>
    <p:extLst>
      <p:ext uri="{BB962C8B-B14F-4D97-AF65-F5344CB8AC3E}">
        <p14:creationId xmlns:p14="http://schemas.microsoft.com/office/powerpoint/2010/main" val="127774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6" name="矩形 5"/>
          <p:cNvSpPr/>
          <p:nvPr/>
        </p:nvSpPr>
        <p:spPr>
          <a:xfrm>
            <a:off x="730731" y="1333824"/>
            <a:ext cx="6013185" cy="584775"/>
          </a:xfrm>
          <a:prstGeom prst="rect">
            <a:avLst/>
          </a:prstGeom>
        </p:spPr>
        <p:txBody>
          <a:bodyPr wrap="none">
            <a:spAutoFit/>
          </a:bodyPr>
          <a:lstStyle/>
          <a:p>
            <a:r>
              <a:rPr kumimoji="1" lang="en-US" altLang="zh-CN" sz="3200" b="1" kern="0" dirty="0" smtClean="0">
                <a:solidFill>
                  <a:srgbClr val="FFFF00"/>
                </a:solidFill>
                <a:ea typeface="微软雅黑" charset="0"/>
              </a:rPr>
              <a:t>Conjecture of SMBH’s growth:</a:t>
            </a:r>
            <a:endParaRPr kumimoji="1" lang="en-US" altLang="zh-CN" sz="3200" b="1" kern="0" dirty="0">
              <a:solidFill>
                <a:srgbClr val="FFFF00"/>
              </a:solidFill>
              <a:ea typeface="微软雅黑" charset="0"/>
            </a:endParaRPr>
          </a:p>
        </p:txBody>
      </p:sp>
      <p:sp>
        <p:nvSpPr>
          <p:cNvPr id="7" name="矩形 6"/>
          <p:cNvSpPr/>
          <p:nvPr/>
        </p:nvSpPr>
        <p:spPr>
          <a:xfrm>
            <a:off x="850232" y="1953422"/>
            <a:ext cx="10491535" cy="4401205"/>
          </a:xfrm>
          <a:prstGeom prst="rect">
            <a:avLst/>
          </a:prstGeom>
        </p:spPr>
        <p:txBody>
          <a:bodyPr wrap="square">
            <a:spAutoFit/>
          </a:bodyPr>
          <a:lstStyle/>
          <a:p>
            <a:r>
              <a:rPr lang="zh-CN" altLang="en-US" sz="2800" b="1" dirty="0" smtClean="0">
                <a:solidFill>
                  <a:schemeClr val="bg1"/>
                </a:solidFill>
              </a:rPr>
              <a:t>1</a:t>
            </a:r>
            <a:r>
              <a:rPr lang="en-US" altLang="zh-CN" sz="2800" b="1" dirty="0">
                <a:solidFill>
                  <a:schemeClr val="bg1"/>
                </a:solidFill>
              </a:rPr>
              <a:t>.</a:t>
            </a:r>
            <a:r>
              <a:rPr lang="zh-CN" altLang="en-US" sz="2800" b="1" dirty="0" smtClean="0">
                <a:solidFill>
                  <a:schemeClr val="bg1"/>
                </a:solidFill>
              </a:rPr>
              <a:t> </a:t>
            </a:r>
            <a:r>
              <a:rPr lang="en-US" altLang="zh-CN" sz="2800" b="1" dirty="0" smtClean="0">
                <a:solidFill>
                  <a:schemeClr val="bg1"/>
                </a:solidFill>
              </a:rPr>
              <a:t>S</a:t>
            </a:r>
            <a:r>
              <a:rPr lang="zh-CN" altLang="en-US" sz="2800" b="1" dirty="0" smtClean="0">
                <a:solidFill>
                  <a:schemeClr val="bg1"/>
                </a:solidFill>
              </a:rPr>
              <a:t>uper </a:t>
            </a:r>
            <a:r>
              <a:rPr lang="zh-CN" altLang="en-US" sz="2800" b="1" dirty="0">
                <a:solidFill>
                  <a:schemeClr val="bg1"/>
                </a:solidFill>
              </a:rPr>
              <a:t>Eddington accretion in the process of black hole growth. </a:t>
            </a:r>
            <a:endParaRPr lang="en-US" altLang="zh-CN" sz="2800" b="1" dirty="0" smtClean="0">
              <a:solidFill>
                <a:schemeClr val="bg1"/>
              </a:solidFill>
            </a:endParaRPr>
          </a:p>
          <a:p>
            <a:endParaRPr lang="en-US" altLang="zh-CN" sz="2800" b="1" dirty="0" smtClean="0">
              <a:solidFill>
                <a:schemeClr val="bg1"/>
              </a:solidFill>
            </a:endParaRPr>
          </a:p>
          <a:p>
            <a:r>
              <a:rPr lang="zh-CN" altLang="en-US" sz="2800" b="1" dirty="0" smtClean="0">
                <a:solidFill>
                  <a:schemeClr val="bg1"/>
                </a:solidFill>
              </a:rPr>
              <a:t>2</a:t>
            </a:r>
            <a:r>
              <a:rPr lang="zh-CN" altLang="en-US" sz="2800" b="1" dirty="0">
                <a:solidFill>
                  <a:schemeClr val="bg1"/>
                </a:solidFill>
              </a:rPr>
              <a:t>. At the beginning of the formation of the black hole, the mass of its seed </a:t>
            </a:r>
            <a:r>
              <a:rPr lang="en-US" altLang="zh-CN" sz="2800" b="1" dirty="0" smtClean="0">
                <a:solidFill>
                  <a:schemeClr val="bg1"/>
                </a:solidFill>
              </a:rPr>
              <a:t>BH </a:t>
            </a:r>
            <a:r>
              <a:rPr lang="zh-CN" altLang="en-US" sz="2800" b="1" dirty="0" smtClean="0">
                <a:solidFill>
                  <a:schemeClr val="bg1"/>
                </a:solidFill>
              </a:rPr>
              <a:t>is </a:t>
            </a:r>
            <a:r>
              <a:rPr lang="en-US" altLang="zh-CN" sz="2800" b="1" dirty="0" smtClean="0">
                <a:solidFill>
                  <a:schemeClr val="bg1"/>
                </a:solidFill>
              </a:rPr>
              <a:t>much </a:t>
            </a:r>
            <a:r>
              <a:rPr lang="zh-CN" altLang="en-US" sz="2800" b="1" dirty="0" smtClean="0">
                <a:solidFill>
                  <a:schemeClr val="bg1"/>
                </a:solidFill>
              </a:rPr>
              <a:t>more heavier </a:t>
            </a:r>
            <a:r>
              <a:rPr lang="zh-CN" altLang="en-US" sz="2800" b="1" dirty="0">
                <a:solidFill>
                  <a:schemeClr val="bg1"/>
                </a:solidFill>
              </a:rPr>
              <a:t>than that </a:t>
            </a:r>
            <a:r>
              <a:rPr lang="zh-CN" altLang="en-US" sz="2800" b="1" dirty="0" smtClean="0">
                <a:solidFill>
                  <a:schemeClr val="bg1"/>
                </a:solidFill>
              </a:rPr>
              <a:t>formed </a:t>
            </a:r>
            <a:r>
              <a:rPr lang="zh-CN" altLang="en-US" sz="2800" b="1" dirty="0">
                <a:solidFill>
                  <a:schemeClr val="bg1"/>
                </a:solidFill>
              </a:rPr>
              <a:t>by the collapse of the first generation of stars, that is, a seed </a:t>
            </a:r>
            <a:r>
              <a:rPr lang="en-US" altLang="zh-CN" sz="2800" b="1" dirty="0" smtClean="0">
                <a:solidFill>
                  <a:schemeClr val="bg1"/>
                </a:solidFill>
              </a:rPr>
              <a:t>BH can be</a:t>
            </a:r>
            <a:r>
              <a:rPr lang="zh-CN" altLang="en-US" sz="2800" b="1" dirty="0" smtClean="0">
                <a:solidFill>
                  <a:schemeClr val="bg1"/>
                </a:solidFill>
              </a:rPr>
              <a:t> </a:t>
            </a:r>
            <a:r>
              <a:rPr lang="zh-CN" altLang="en-US" sz="2800" b="1" dirty="0">
                <a:solidFill>
                  <a:schemeClr val="bg1"/>
                </a:solidFill>
              </a:rPr>
              <a:t>more than 100,000 solar masses. </a:t>
            </a:r>
            <a:endParaRPr lang="en-US" altLang="zh-CN" sz="2800" b="1" dirty="0" smtClean="0">
              <a:solidFill>
                <a:schemeClr val="bg1"/>
              </a:solidFill>
            </a:endParaRPr>
          </a:p>
          <a:p>
            <a:endParaRPr lang="en-US" altLang="zh-CN" sz="2800" b="1" dirty="0" smtClean="0">
              <a:solidFill>
                <a:schemeClr val="bg1"/>
              </a:solidFill>
            </a:endParaRPr>
          </a:p>
          <a:p>
            <a:r>
              <a:rPr lang="zh-CN" altLang="en-US" sz="2800" b="1" dirty="0" smtClean="0">
                <a:solidFill>
                  <a:schemeClr val="bg1"/>
                </a:solidFill>
              </a:rPr>
              <a:t>3</a:t>
            </a:r>
            <a:r>
              <a:rPr lang="en-US" altLang="zh-CN" sz="2800" b="1" dirty="0" smtClean="0">
                <a:solidFill>
                  <a:schemeClr val="bg1"/>
                </a:solidFill>
              </a:rPr>
              <a:t>.</a:t>
            </a:r>
            <a:r>
              <a:rPr lang="zh-CN" altLang="en-US" sz="2800" b="1" dirty="0" smtClean="0">
                <a:solidFill>
                  <a:schemeClr val="bg1"/>
                </a:solidFill>
              </a:rPr>
              <a:t> </a:t>
            </a:r>
            <a:r>
              <a:rPr lang="zh-CN" altLang="en-US" sz="2800" b="1" dirty="0">
                <a:solidFill>
                  <a:schemeClr val="bg1"/>
                </a:solidFill>
              </a:rPr>
              <a:t>the merger of black holes will accelerate the growth of black hole mass.</a:t>
            </a:r>
          </a:p>
        </p:txBody>
      </p:sp>
    </p:spTree>
    <p:extLst>
      <p:ext uri="{BB962C8B-B14F-4D97-AF65-F5344CB8AC3E}">
        <p14:creationId xmlns:p14="http://schemas.microsoft.com/office/powerpoint/2010/main" val="392779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NO.4</a:t>
            </a:r>
            <a:endParaRPr kumimoji="1" lang="zh-CN" altLang="en-US" dirty="0"/>
          </a:p>
        </p:txBody>
      </p:sp>
      <p:sp>
        <p:nvSpPr>
          <p:cNvPr id="3" name="文本框 2"/>
          <p:cNvSpPr txBox="1"/>
          <p:nvPr/>
        </p:nvSpPr>
        <p:spPr>
          <a:xfrm>
            <a:off x="2444295" y="211113"/>
            <a:ext cx="1857883" cy="596510"/>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SMBH</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4" name="矩形 3"/>
          <p:cNvSpPr/>
          <p:nvPr/>
        </p:nvSpPr>
        <p:spPr>
          <a:xfrm>
            <a:off x="490100" y="5224991"/>
            <a:ext cx="7425431" cy="652486"/>
          </a:xfrm>
          <a:prstGeom prst="rect">
            <a:avLst/>
          </a:prstGeom>
        </p:spPr>
        <p:txBody>
          <a:bodyPr wrap="none">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Correlation btw jet power and SMBH mass</a:t>
            </a:r>
            <a:endParaRPr kumimoji="1" lang="zh-CN" altLang="en-US" sz="2800" b="1" kern="0" dirty="0">
              <a:blipFill>
                <a:blip r:embed="rId3"/>
                <a:stretch>
                  <a:fillRect/>
                </a:stretch>
              </a:blipFill>
              <a:ea typeface="微软雅黑" charset="0"/>
            </a:endParaRPr>
          </a:p>
        </p:txBody>
      </p:sp>
      <p:pic>
        <p:nvPicPr>
          <p:cNvPr id="7" name="图片 6"/>
          <p:cNvPicPr/>
          <p:nvPr/>
        </p:nvPicPr>
        <p:blipFill>
          <a:blip r:embed="rId4"/>
          <a:stretch>
            <a:fillRect/>
          </a:stretch>
        </p:blipFill>
        <p:spPr>
          <a:xfrm>
            <a:off x="5181071" y="509368"/>
            <a:ext cx="6280885" cy="4641469"/>
          </a:xfrm>
          <a:prstGeom prst="rect">
            <a:avLst/>
          </a:prstGeom>
        </p:spPr>
      </p:pic>
    </p:spTree>
    <p:extLst>
      <p:ext uri="{BB962C8B-B14F-4D97-AF65-F5344CB8AC3E}">
        <p14:creationId xmlns:p14="http://schemas.microsoft.com/office/powerpoint/2010/main" val="38995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7780793" y="2605393"/>
            <a:ext cx="3192007" cy="1212640"/>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Introduction of high-z quasars</a:t>
            </a:r>
            <a:endParaRPr kumimoji="1" lang="zh-CN" altLang="en-US" sz="2800" b="1" kern="0" dirty="0">
              <a:blipFill>
                <a:blip r:embed="rId3"/>
                <a:stretch>
                  <a:fillRect/>
                </a:stretch>
              </a:blipFill>
              <a:ea typeface="微软雅黑" charset="0"/>
            </a:endParaRPr>
          </a:p>
        </p:txBody>
      </p:sp>
    </p:spTree>
    <p:extLst>
      <p:ext uri="{BB962C8B-B14F-4D97-AF65-F5344CB8AC3E}">
        <p14:creationId xmlns:p14="http://schemas.microsoft.com/office/powerpoint/2010/main" val="1260596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NO.5</a:t>
            </a:r>
            <a:endParaRPr kumimoji="1" lang="zh-CN" altLang="en-US" dirty="0"/>
          </a:p>
        </p:txBody>
      </p:sp>
      <p:sp>
        <p:nvSpPr>
          <p:cNvPr id="3" name="文本框 2"/>
          <p:cNvSpPr txBox="1"/>
          <p:nvPr/>
        </p:nvSpPr>
        <p:spPr>
          <a:xfrm>
            <a:off x="7780793" y="2605393"/>
            <a:ext cx="3192007" cy="1150828"/>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Summary and Future</a:t>
            </a:r>
            <a:endParaRPr kumimoji="1" lang="zh-CN" altLang="en-US" sz="2800" b="1" kern="0" dirty="0">
              <a:blipFill>
                <a:blip r:embed="rId3"/>
                <a:stretch>
                  <a:fillRect/>
                </a:stretch>
              </a:blipFill>
              <a:ea typeface="微软雅黑" charset="0"/>
            </a:endParaRPr>
          </a:p>
        </p:txBody>
      </p:sp>
    </p:spTree>
    <p:extLst>
      <p:ext uri="{BB962C8B-B14F-4D97-AF65-F5344CB8AC3E}">
        <p14:creationId xmlns:p14="http://schemas.microsoft.com/office/powerpoint/2010/main" val="4227936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NO.5</a:t>
            </a:r>
            <a:endParaRPr kumimoji="1" lang="zh-CN" altLang="en-US" dirty="0"/>
          </a:p>
        </p:txBody>
      </p:sp>
      <p:sp>
        <p:nvSpPr>
          <p:cNvPr id="3" name="文本框 2"/>
          <p:cNvSpPr txBox="1"/>
          <p:nvPr/>
        </p:nvSpPr>
        <p:spPr>
          <a:xfrm>
            <a:off x="2444295" y="211114"/>
            <a:ext cx="4052758" cy="652486"/>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Summary and Future</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4" name="矩形 3"/>
          <p:cNvSpPr/>
          <p:nvPr/>
        </p:nvSpPr>
        <p:spPr>
          <a:xfrm>
            <a:off x="306228" y="1355652"/>
            <a:ext cx="12404358" cy="3453253"/>
          </a:xfrm>
          <a:prstGeom prst="rect">
            <a:avLst/>
          </a:prstGeom>
        </p:spPr>
        <p:txBody>
          <a:bodyPr wrap="none">
            <a:spAutoFit/>
          </a:bodyPr>
          <a:lstStyle/>
          <a:p>
            <a:pPr lvl="0" defTabSz="609585">
              <a:lnSpc>
                <a:spcPct val="130000"/>
              </a:lnSpc>
              <a:defRPr/>
            </a:pPr>
            <a:r>
              <a:rPr kumimoji="1" lang="en-US" altLang="zh-CN" sz="2800" b="1" kern="0" dirty="0" smtClean="0">
                <a:solidFill>
                  <a:srgbClr val="FFFF00"/>
                </a:solidFill>
                <a:ea typeface="微软雅黑" charset="0"/>
              </a:rPr>
              <a:t>Research hotspots of High-redshift quasars </a:t>
            </a:r>
          </a:p>
          <a:p>
            <a:pPr lvl="0" defTabSz="609585">
              <a:lnSpc>
                <a:spcPct val="130000"/>
              </a:lnSpc>
              <a:defRPr/>
            </a:pPr>
            <a:r>
              <a:rPr kumimoji="1" lang="zh-CN" altLang="en-US" sz="2800" b="1" kern="0" dirty="0" smtClean="0">
                <a:blipFill>
                  <a:blip r:embed="rId3"/>
                  <a:stretch>
                    <a:fillRect/>
                  </a:stretch>
                </a:blipFill>
                <a:ea typeface="微软雅黑" charset="0"/>
              </a:rPr>
              <a:t>①</a:t>
            </a:r>
            <a:r>
              <a:rPr kumimoji="1" lang="en-US" altLang="zh-CN" sz="2800" b="1" kern="0" dirty="0" smtClean="0">
                <a:blipFill>
                  <a:blip r:embed="rId3"/>
                  <a:stretch>
                    <a:fillRect/>
                  </a:stretch>
                </a:blipFill>
                <a:ea typeface="微软雅黑" charset="0"/>
              </a:rPr>
              <a:t>Searching and Confirmations----&gt;completed samples</a:t>
            </a:r>
          </a:p>
          <a:p>
            <a:pPr lvl="0" defTabSz="609585">
              <a:lnSpc>
                <a:spcPct val="130000"/>
              </a:lnSpc>
              <a:defRPr/>
            </a:pPr>
            <a:r>
              <a:rPr kumimoji="1" lang="en-US" altLang="zh-CN" sz="2800" b="1" kern="0" dirty="0" smtClean="0">
                <a:blipFill>
                  <a:blip r:embed="rId3"/>
                  <a:stretch>
                    <a:fillRect/>
                  </a:stretch>
                </a:blipFill>
                <a:ea typeface="微软雅黑" charset="0"/>
              </a:rPr>
              <a:t>(Sky Survey from optical band to infrared, radio)</a:t>
            </a:r>
          </a:p>
          <a:p>
            <a:pPr lvl="0" defTabSz="609585">
              <a:lnSpc>
                <a:spcPct val="130000"/>
              </a:lnSpc>
              <a:defRPr/>
            </a:pPr>
            <a:r>
              <a:rPr kumimoji="1" lang="zh-CN" altLang="en-US" sz="2800" b="1" kern="0" dirty="0" smtClean="0">
                <a:blipFill>
                  <a:blip r:embed="rId3"/>
                  <a:stretch>
                    <a:fillRect/>
                  </a:stretch>
                </a:blipFill>
                <a:ea typeface="微软雅黑" charset="0"/>
              </a:rPr>
              <a:t>②</a:t>
            </a:r>
            <a:r>
              <a:rPr kumimoji="1" lang="en-US" altLang="zh-CN" sz="2800" b="1" kern="0" dirty="0" smtClean="0">
                <a:blipFill>
                  <a:blip r:embed="rId3"/>
                  <a:stretch>
                    <a:fillRect/>
                  </a:stretch>
                </a:blipFill>
                <a:ea typeface="微软雅黑" charset="0"/>
              </a:rPr>
              <a:t>Quasar classifications</a:t>
            </a:r>
            <a:r>
              <a:rPr kumimoji="1" lang="en-US" altLang="zh-CN" sz="2800" b="1" kern="0" dirty="0">
                <a:blipFill>
                  <a:blip r:embed="rId3"/>
                  <a:stretch>
                    <a:fillRect/>
                  </a:stretch>
                </a:blipFill>
                <a:ea typeface="微软雅黑" charset="0"/>
              </a:rPr>
              <a:t>-</a:t>
            </a:r>
            <a:r>
              <a:rPr kumimoji="1" lang="en-US" altLang="zh-CN" sz="2800" b="1" kern="0" dirty="0" smtClean="0">
                <a:blipFill>
                  <a:blip r:embed="rId3"/>
                  <a:stretch>
                    <a:fillRect/>
                  </a:stretch>
                </a:blipFill>
                <a:ea typeface="微软雅黑" charset="0"/>
              </a:rPr>
              <a:t>---&gt;difference btw radio quasars</a:t>
            </a:r>
          </a:p>
          <a:p>
            <a:pPr defTabSz="609585">
              <a:lnSpc>
                <a:spcPct val="130000"/>
              </a:lnSpc>
              <a:defRPr/>
            </a:pPr>
            <a:r>
              <a:rPr kumimoji="1" lang="en-US" altLang="zh-CN" sz="2800" b="1" kern="0" dirty="0" smtClean="0">
                <a:blipFill>
                  <a:blip r:embed="rId3"/>
                  <a:stretch>
                    <a:fillRect/>
                  </a:stretch>
                </a:blipFill>
                <a:ea typeface="微软雅黑" charset="0"/>
              </a:rPr>
              <a:t>----&gt;physical nature or </a:t>
            </a:r>
            <a:r>
              <a:rPr kumimoji="1" lang="en-US" altLang="zh-CN" sz="2800" b="1" kern="0" dirty="0">
                <a:blipFill>
                  <a:blip r:embed="rId3"/>
                  <a:stretch>
                    <a:fillRect/>
                  </a:stretch>
                </a:blipFill>
                <a:ea typeface="微软雅黑" charset="0"/>
              </a:rPr>
              <a:t>AGN </a:t>
            </a:r>
            <a:r>
              <a:rPr kumimoji="1" lang="en-US" altLang="zh-CN" sz="2800" b="1" kern="0" dirty="0" smtClean="0">
                <a:blipFill>
                  <a:blip r:embed="rId3"/>
                  <a:stretch>
                    <a:fillRect/>
                  </a:stretch>
                </a:blipFill>
                <a:ea typeface="微软雅黑" charset="0"/>
              </a:rPr>
              <a:t>Unified Model ----&gt;cosmic evolution</a:t>
            </a:r>
            <a:endParaRPr kumimoji="1" lang="zh-CN" altLang="en-US" sz="2800" b="1" kern="0" dirty="0">
              <a:blipFill>
                <a:blip r:embed="rId3"/>
                <a:stretch>
                  <a:fillRect/>
                </a:stretch>
              </a:blipFill>
              <a:ea typeface="微软雅黑" charset="0"/>
            </a:endParaRPr>
          </a:p>
          <a:p>
            <a:pPr lvl="0" defTabSz="609585">
              <a:lnSpc>
                <a:spcPct val="130000"/>
              </a:lnSpc>
              <a:defRPr/>
            </a:pPr>
            <a:r>
              <a:rPr kumimoji="1" lang="zh-CN" altLang="en-US" sz="2800" b="1" kern="0" dirty="0" smtClean="0">
                <a:blipFill>
                  <a:blip r:embed="rId3"/>
                  <a:stretch>
                    <a:fillRect/>
                  </a:stretch>
                </a:blipFill>
                <a:ea typeface="微软雅黑" charset="0"/>
              </a:rPr>
              <a:t>③</a:t>
            </a:r>
            <a:r>
              <a:rPr kumimoji="1" lang="en-US" altLang="zh-CN" sz="2800" b="1" kern="0" dirty="0" smtClean="0">
                <a:blipFill>
                  <a:blip r:embed="rId3"/>
                  <a:stretch>
                    <a:fillRect/>
                  </a:stretch>
                </a:blipFill>
                <a:ea typeface="微软雅黑" charset="0"/>
              </a:rPr>
              <a:t>SMBH in quasars</a:t>
            </a:r>
            <a:r>
              <a:rPr kumimoji="1" lang="en-US" altLang="zh-CN" sz="2800" b="1" kern="0" dirty="0">
                <a:blipFill>
                  <a:blip r:embed="rId3"/>
                  <a:stretch>
                    <a:fillRect/>
                  </a:stretch>
                </a:blipFill>
                <a:ea typeface="微软雅黑" charset="0"/>
              </a:rPr>
              <a:t> </a:t>
            </a:r>
            <a:r>
              <a:rPr kumimoji="1" lang="en-US" altLang="zh-CN" sz="2800" b="1" kern="0" dirty="0" smtClean="0">
                <a:blipFill>
                  <a:blip r:embed="rId3"/>
                  <a:stretch>
                    <a:fillRect/>
                  </a:stretch>
                </a:blipFill>
                <a:ea typeface="微软雅黑" charset="0"/>
              </a:rPr>
              <a:t>----&gt;formation</a:t>
            </a:r>
            <a:r>
              <a:rPr kumimoji="1" lang="zh-CN" altLang="en-US" sz="2800" b="1" kern="0" dirty="0">
                <a:blipFill>
                  <a:blip r:embed="rId3"/>
                  <a:stretch>
                    <a:fillRect/>
                  </a:stretch>
                </a:blipFill>
                <a:ea typeface="微软雅黑" charset="0"/>
              </a:rPr>
              <a:t> </a:t>
            </a:r>
            <a:r>
              <a:rPr kumimoji="1" lang="en-US" altLang="zh-CN" sz="2800" b="1" kern="0" dirty="0" smtClean="0">
                <a:blipFill>
                  <a:blip r:embed="rId3"/>
                  <a:stretch>
                    <a:fillRect/>
                  </a:stretch>
                </a:blipFill>
                <a:ea typeface="微软雅黑" charset="0"/>
              </a:rPr>
              <a:t>&amp; growth</a:t>
            </a:r>
            <a:r>
              <a:rPr kumimoji="1" lang="en-US" altLang="zh-CN" sz="2800" b="1" kern="0" dirty="0">
                <a:blipFill>
                  <a:blip r:embed="rId3"/>
                  <a:stretch>
                    <a:fillRect/>
                  </a:stretch>
                </a:blipFill>
                <a:ea typeface="微软雅黑" charset="0"/>
              </a:rPr>
              <a:t> </a:t>
            </a:r>
            <a:r>
              <a:rPr kumimoji="1" lang="en-US" altLang="zh-CN" sz="2800" b="1" kern="0" dirty="0" smtClean="0">
                <a:blipFill>
                  <a:blip r:embed="rId3"/>
                  <a:stretch>
                    <a:fillRect/>
                  </a:stretch>
                </a:blipFill>
                <a:ea typeface="微软雅黑" charset="0"/>
              </a:rPr>
              <a:t>----&gt;jet power &amp; structure</a:t>
            </a:r>
            <a:endParaRPr kumimoji="1" lang="zh-CN" altLang="en-US" sz="2800" b="1" kern="0" dirty="0">
              <a:blipFill>
                <a:blip r:embed="rId3"/>
                <a:stretch>
                  <a:fillRect/>
                </a:stretch>
              </a:blipFill>
              <a:ea typeface="微软雅黑" charset="0"/>
            </a:endParaRPr>
          </a:p>
        </p:txBody>
      </p:sp>
    </p:spTree>
    <p:extLst>
      <p:ext uri="{BB962C8B-B14F-4D97-AF65-F5344CB8AC3E}">
        <p14:creationId xmlns:p14="http://schemas.microsoft.com/office/powerpoint/2010/main" val="385853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NO.5</a:t>
            </a:r>
            <a:endParaRPr kumimoji="1" lang="zh-CN" altLang="en-US" dirty="0"/>
          </a:p>
        </p:txBody>
      </p:sp>
      <p:sp>
        <p:nvSpPr>
          <p:cNvPr id="3" name="文本框 2"/>
          <p:cNvSpPr txBox="1"/>
          <p:nvPr/>
        </p:nvSpPr>
        <p:spPr>
          <a:xfrm>
            <a:off x="2444295" y="211114"/>
            <a:ext cx="4052758" cy="652486"/>
          </a:xfrm>
          <a:prstGeom prst="rect">
            <a:avLst/>
          </a:prstGeom>
          <a:noFill/>
        </p:spPr>
        <p:txBody>
          <a:bodyPr wrap="square" rtlCol="0">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1" lang="en-US" altLang="zh-CN" sz="2800" b="1" kern="0" dirty="0" smtClean="0">
                <a:blipFill>
                  <a:blip r:embed="rId3"/>
                  <a:stretch>
                    <a:fillRect/>
                  </a:stretch>
                </a:blipFill>
                <a:ea typeface="微软雅黑" charset="0"/>
              </a:rPr>
              <a:t>Summary and Future</a:t>
            </a:r>
            <a:endParaRPr kumimoji="1" lang="zh-CN" altLang="en-US" sz="2800" b="1" i="0" u="none" strike="noStrike" kern="0" cap="none" spc="0" normalizeH="0" baseline="0" noProof="0" dirty="0" smtClean="0">
              <a:ln>
                <a:noFill/>
              </a:ln>
              <a:blipFill>
                <a:blip r:embed="rId3"/>
                <a:stretch>
                  <a:fillRect/>
                </a:stretch>
              </a:blipFill>
              <a:effectLst/>
              <a:uLnTx/>
              <a:uFillTx/>
              <a:ea typeface="微软雅黑" charset="0"/>
            </a:endParaRPr>
          </a:p>
        </p:txBody>
      </p:sp>
      <p:sp>
        <p:nvSpPr>
          <p:cNvPr id="20" name="文本框 19"/>
          <p:cNvSpPr txBox="1"/>
          <p:nvPr/>
        </p:nvSpPr>
        <p:spPr>
          <a:xfrm>
            <a:off x="7281565" y="863599"/>
            <a:ext cx="2452761" cy="668516"/>
          </a:xfrm>
          <a:prstGeom prst="rect">
            <a:avLst/>
          </a:prstGeom>
          <a:noFill/>
        </p:spPr>
        <p:txBody>
          <a:bodyPr wrap="square" rtlCol="0">
            <a:spAutoFit/>
          </a:bodyPr>
          <a:lstStyle/>
          <a:p>
            <a:pPr lvl="0" defTabSz="609585">
              <a:lnSpc>
                <a:spcPct val="130000"/>
              </a:lnSpc>
              <a:defRPr/>
            </a:pPr>
            <a:endParaRPr kumimoji="1" lang="zh-CN" altLang="en-US" sz="3200" b="1" kern="0" dirty="0">
              <a:blipFill>
                <a:blip r:embed="rId3"/>
                <a:stretch>
                  <a:fillRect/>
                </a:stretch>
              </a:blipFill>
              <a:ea typeface="微软雅黑" charset="0"/>
            </a:endParaRPr>
          </a:p>
        </p:txBody>
      </p:sp>
      <p:sp>
        <p:nvSpPr>
          <p:cNvPr id="5" name="矩形 4"/>
          <p:cNvSpPr/>
          <p:nvPr/>
        </p:nvSpPr>
        <p:spPr>
          <a:xfrm>
            <a:off x="306228" y="1355652"/>
            <a:ext cx="5447325" cy="2677656"/>
          </a:xfrm>
          <a:prstGeom prst="rect">
            <a:avLst/>
          </a:prstGeom>
        </p:spPr>
        <p:txBody>
          <a:bodyPr wrap="none">
            <a:spAutoFit/>
          </a:bodyPr>
          <a:lstStyle/>
          <a:p>
            <a:r>
              <a:rPr kumimoji="1" lang="en-US" altLang="zh-CN" sz="2800" b="1" kern="0" dirty="0" smtClean="0">
                <a:solidFill>
                  <a:srgbClr val="FFFF00"/>
                </a:solidFill>
                <a:ea typeface="微软雅黑" charset="0"/>
              </a:rPr>
              <a:t>Therefore, we need …</a:t>
            </a:r>
          </a:p>
          <a:p>
            <a:r>
              <a:rPr kumimoji="1" lang="en-US" altLang="zh-CN" sz="2800" b="1" kern="0" dirty="0" smtClean="0">
                <a:solidFill>
                  <a:srgbClr val="FFFF00"/>
                </a:solidFill>
                <a:ea typeface="微软雅黑" charset="0"/>
              </a:rPr>
              <a:t>more observation and data</a:t>
            </a:r>
          </a:p>
          <a:p>
            <a:r>
              <a:rPr kumimoji="1" lang="en-US" altLang="zh-CN" sz="2800" b="1" kern="0" dirty="0" smtClean="0">
                <a:solidFill>
                  <a:srgbClr val="FFFF00"/>
                </a:solidFill>
                <a:ea typeface="微软雅黑" charset="0"/>
              </a:rPr>
              <a:t>more frequency band</a:t>
            </a:r>
          </a:p>
          <a:p>
            <a:r>
              <a:rPr kumimoji="1" lang="en-US" altLang="zh-CN" sz="2800" b="1" kern="0" dirty="0" smtClean="0">
                <a:solidFill>
                  <a:srgbClr val="FFFF00"/>
                </a:solidFill>
                <a:ea typeface="微软雅黑" charset="0"/>
              </a:rPr>
              <a:t>more high-resolution, </a:t>
            </a:r>
          </a:p>
          <a:p>
            <a:r>
              <a:rPr kumimoji="1" lang="en-US" altLang="zh-CN" sz="2800" b="1" kern="0" dirty="0" smtClean="0">
                <a:solidFill>
                  <a:srgbClr val="FFFF00"/>
                </a:solidFill>
                <a:ea typeface="微软雅黑" charset="0"/>
              </a:rPr>
              <a:t>new instructions and methods </a:t>
            </a:r>
          </a:p>
          <a:p>
            <a:r>
              <a:rPr kumimoji="1" lang="en-US" altLang="zh-CN" sz="2800" b="1" kern="0" dirty="0" smtClean="0">
                <a:solidFill>
                  <a:srgbClr val="FFFF00"/>
                </a:solidFill>
                <a:ea typeface="微软雅黑" charset="0"/>
              </a:rPr>
              <a:t>higher </a:t>
            </a:r>
            <a:r>
              <a:rPr lang="en-US" altLang="zh-CN" sz="2800" b="1" dirty="0">
                <a:solidFill>
                  <a:srgbClr val="FFFF00"/>
                </a:solidFill>
              </a:rPr>
              <a:t>calculation </a:t>
            </a:r>
            <a:r>
              <a:rPr lang="en-US" altLang="zh-CN" sz="2800" b="1" dirty="0" smtClean="0">
                <a:solidFill>
                  <a:srgbClr val="FFFF00"/>
                </a:solidFill>
              </a:rPr>
              <a:t>speed!</a:t>
            </a:r>
            <a:endParaRPr lang="zh-CN" altLang="en-US" sz="2800" dirty="0"/>
          </a:p>
        </p:txBody>
      </p:sp>
      <p:sp>
        <p:nvSpPr>
          <p:cNvPr id="6" name="矩形 5"/>
          <p:cNvSpPr/>
          <p:nvPr/>
        </p:nvSpPr>
        <p:spPr>
          <a:xfrm>
            <a:off x="1823804" y="4383106"/>
            <a:ext cx="9886933" cy="646331"/>
          </a:xfrm>
          <a:prstGeom prst="rect">
            <a:avLst/>
          </a:prstGeom>
        </p:spPr>
        <p:txBody>
          <a:bodyPr wrap="square">
            <a:spAutoFit/>
          </a:bodyPr>
          <a:lstStyle/>
          <a:p>
            <a:r>
              <a:rPr lang="zh-CN" altLang="en-US" sz="3600" dirty="0">
                <a:solidFill>
                  <a:srgbClr val="FFFF00"/>
                </a:solidFill>
              </a:rPr>
              <a:t> </a:t>
            </a:r>
            <a:r>
              <a:rPr lang="en-US" altLang="zh-CN" sz="3600" b="1" dirty="0" smtClean="0">
                <a:solidFill>
                  <a:srgbClr val="FFFF00"/>
                </a:solidFill>
              </a:rPr>
              <a:t>L</a:t>
            </a:r>
            <a:r>
              <a:rPr lang="zh-CN" altLang="en-US" sz="3600" b="1" dirty="0" smtClean="0">
                <a:solidFill>
                  <a:srgbClr val="FFFF00"/>
                </a:solidFill>
              </a:rPr>
              <a:t>ook</a:t>
            </a:r>
            <a:r>
              <a:rPr lang="en-US" altLang="zh-CN" sz="3600" b="1" dirty="0" err="1" smtClean="0">
                <a:solidFill>
                  <a:srgbClr val="FFFF00"/>
                </a:solidFill>
              </a:rPr>
              <a:t>ing</a:t>
            </a:r>
            <a:r>
              <a:rPr lang="zh-CN" altLang="en-US" sz="3600" b="1" dirty="0" smtClean="0">
                <a:solidFill>
                  <a:srgbClr val="FFFF00"/>
                </a:solidFill>
              </a:rPr>
              <a:t> </a:t>
            </a:r>
            <a:r>
              <a:rPr lang="zh-CN" altLang="en-US" sz="3600" b="1" dirty="0">
                <a:solidFill>
                  <a:srgbClr val="FFFF00"/>
                </a:solidFill>
              </a:rPr>
              <a:t>forward to </a:t>
            </a:r>
            <a:r>
              <a:rPr lang="en-US" altLang="zh-CN" sz="3600" b="1" dirty="0" smtClean="0">
                <a:solidFill>
                  <a:srgbClr val="FFFF00"/>
                </a:solidFill>
              </a:rPr>
              <a:t>SKA and our</a:t>
            </a:r>
            <a:r>
              <a:rPr lang="zh-CN" altLang="en-US" sz="3600" b="1" dirty="0" smtClean="0">
                <a:solidFill>
                  <a:srgbClr val="FFFF00"/>
                </a:solidFill>
              </a:rPr>
              <a:t> efforts </a:t>
            </a:r>
            <a:r>
              <a:rPr lang="en-US" altLang="zh-CN" sz="3600" b="1" dirty="0" smtClean="0">
                <a:solidFill>
                  <a:srgbClr val="FFFF00"/>
                </a:solidFill>
              </a:rPr>
              <a:t>!</a:t>
            </a:r>
            <a:endParaRPr lang="zh-CN" altLang="en-US" sz="3600" b="1" dirty="0">
              <a:solidFill>
                <a:srgbClr val="FFFF00"/>
              </a:solidFill>
            </a:endParaRPr>
          </a:p>
        </p:txBody>
      </p:sp>
    </p:spTree>
    <p:extLst>
      <p:ext uri="{BB962C8B-B14F-4D97-AF65-F5344CB8AC3E}">
        <p14:creationId xmlns:p14="http://schemas.microsoft.com/office/powerpoint/2010/main" val="30525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228" y="211113"/>
            <a:ext cx="4608672" cy="898160"/>
          </a:xfrm>
        </p:spPr>
        <p:txBody>
          <a:bodyPr/>
          <a:lstStyle/>
          <a:p>
            <a:r>
              <a:rPr kumimoji="1" lang="en-US" altLang="zh-CN" dirty="0" smtClean="0"/>
              <a:t>REFERENCE</a:t>
            </a:r>
            <a:endParaRPr kumimoji="1" lang="zh-CN" altLang="en-US" dirty="0"/>
          </a:p>
        </p:txBody>
      </p:sp>
      <p:sp>
        <p:nvSpPr>
          <p:cNvPr id="5" name="矩形 4"/>
          <p:cNvSpPr/>
          <p:nvPr/>
        </p:nvSpPr>
        <p:spPr>
          <a:xfrm>
            <a:off x="156599" y="794802"/>
            <a:ext cx="29724804" cy="6063198"/>
          </a:xfrm>
          <a:prstGeom prst="rect">
            <a:avLst/>
          </a:prstGeom>
        </p:spPr>
        <p:txBody>
          <a:bodyPr wrap="none">
            <a:spAutoFit/>
          </a:bodyPr>
          <a:lstStyle/>
          <a:p>
            <a:r>
              <a:rPr lang="en-US" altLang="zh-CN" sz="2000" dirty="0">
                <a:solidFill>
                  <a:schemeClr val="bg1"/>
                </a:solidFill>
              </a:rPr>
              <a:t>Fang G W, Lin Z S, Kong X. Morphology and Structure of High-redshift Massive Galaxies in the CANDELS Fields ☆, ☆[J]. Chinese Astronomy &amp; Astrophysics, 2018, 42(1):20-29</a:t>
            </a:r>
            <a:r>
              <a:rPr lang="en-US" altLang="zh-CN" sz="2000" dirty="0" smtClean="0">
                <a:solidFill>
                  <a:schemeClr val="bg1"/>
                </a:solidFill>
              </a:rPr>
              <a:t>.</a:t>
            </a:r>
          </a:p>
          <a:p>
            <a:r>
              <a:rPr lang="en-US" altLang="zh-CN" sz="2000" dirty="0">
                <a:solidFill>
                  <a:schemeClr val="bg1"/>
                </a:solidFill>
              </a:rPr>
              <a:t>Xu W, Yu Y. Cosmological constant and high redshift galaxy observation.[J]. </a:t>
            </a:r>
            <a:r>
              <a:rPr lang="en-US" altLang="zh-CN" sz="2000" dirty="0" err="1">
                <a:solidFill>
                  <a:schemeClr val="bg1"/>
                </a:solidFill>
              </a:rPr>
              <a:t>Acta</a:t>
            </a:r>
            <a:r>
              <a:rPr lang="en-US" altLang="zh-CN" sz="2000" dirty="0">
                <a:solidFill>
                  <a:schemeClr val="bg1"/>
                </a:solidFill>
              </a:rPr>
              <a:t> </a:t>
            </a:r>
            <a:r>
              <a:rPr lang="en-US" altLang="zh-CN" sz="2000" dirty="0" err="1">
                <a:solidFill>
                  <a:schemeClr val="bg1"/>
                </a:solidFill>
              </a:rPr>
              <a:t>Astronomica</a:t>
            </a:r>
            <a:r>
              <a:rPr lang="en-US" altLang="zh-CN" sz="2000" dirty="0">
                <a:solidFill>
                  <a:schemeClr val="bg1"/>
                </a:solidFill>
              </a:rPr>
              <a:t> </a:t>
            </a:r>
            <a:r>
              <a:rPr lang="en-US" altLang="zh-CN" sz="2000" dirty="0" err="1">
                <a:solidFill>
                  <a:schemeClr val="bg1"/>
                </a:solidFill>
              </a:rPr>
              <a:t>Sinica</a:t>
            </a:r>
            <a:r>
              <a:rPr lang="en-US" altLang="zh-CN" sz="2000" dirty="0">
                <a:solidFill>
                  <a:schemeClr val="bg1"/>
                </a:solidFill>
              </a:rPr>
              <a:t>, 1996</a:t>
            </a:r>
            <a:r>
              <a:rPr lang="en-US" altLang="zh-CN" sz="2000" dirty="0" smtClean="0">
                <a:solidFill>
                  <a:schemeClr val="bg1"/>
                </a:solidFill>
              </a:rPr>
              <a:t>.</a:t>
            </a:r>
          </a:p>
          <a:p>
            <a:r>
              <a:rPr lang="en-US" altLang="zh-CN" sz="2000" dirty="0" err="1">
                <a:solidFill>
                  <a:schemeClr val="bg1"/>
                </a:solidFill>
              </a:rPr>
              <a:t>Zuo</a:t>
            </a:r>
            <a:r>
              <a:rPr lang="en-US" altLang="zh-CN" sz="2000" dirty="0">
                <a:solidFill>
                  <a:schemeClr val="bg1"/>
                </a:solidFill>
              </a:rPr>
              <a:t> W </a:t>
            </a:r>
            <a:r>
              <a:rPr lang="en-US" altLang="zh-CN" sz="2000" dirty="0" err="1">
                <a:solidFill>
                  <a:schemeClr val="bg1"/>
                </a:solidFill>
              </a:rPr>
              <a:t>W</a:t>
            </a:r>
            <a:r>
              <a:rPr lang="en-US" altLang="zh-CN" sz="2000" dirty="0">
                <a:solidFill>
                  <a:schemeClr val="bg1"/>
                </a:solidFill>
              </a:rPr>
              <a:t>, </a:t>
            </a:r>
            <a:r>
              <a:rPr lang="en-US" altLang="zh-CN" sz="2000" dirty="0" err="1">
                <a:solidFill>
                  <a:schemeClr val="bg1"/>
                </a:solidFill>
              </a:rPr>
              <a:t>Xue</a:t>
            </a:r>
            <a:r>
              <a:rPr lang="en-US" altLang="zh-CN" sz="2000" dirty="0">
                <a:solidFill>
                  <a:schemeClr val="bg1"/>
                </a:solidFill>
              </a:rPr>
              <a:t>-Bing W U, Observatory S A. The search for high-redshift quasars[J]. Physics, 2016</a:t>
            </a:r>
            <a:r>
              <a:rPr lang="en-US" altLang="zh-CN" sz="2000" dirty="0" smtClean="0">
                <a:solidFill>
                  <a:schemeClr val="bg1"/>
                </a:solidFill>
              </a:rPr>
              <a:t>.</a:t>
            </a:r>
          </a:p>
          <a:p>
            <a:r>
              <a:rPr lang="en-US" altLang="zh-CN" sz="2000" dirty="0">
                <a:solidFill>
                  <a:schemeClr val="bg1"/>
                </a:solidFill>
              </a:rPr>
              <a:t>Fan X, Strauss M A, Richards G T, et al. A Survey of z&gt;5.7 Quasars in the Sloan Digital Sky Survey IV: Discovery of Seven Additional Quasars[J]. Astronomical Journal, 2005, 125(4):1649-1659</a:t>
            </a:r>
            <a:r>
              <a:rPr lang="en-US" altLang="zh-CN" sz="2000" dirty="0" smtClean="0">
                <a:solidFill>
                  <a:schemeClr val="bg1"/>
                </a:solidFill>
              </a:rPr>
              <a:t>.</a:t>
            </a:r>
          </a:p>
          <a:p>
            <a:r>
              <a:rPr lang="en-US" altLang="zh-CN" sz="2000" dirty="0" err="1">
                <a:solidFill>
                  <a:schemeClr val="bg1"/>
                </a:solidFill>
              </a:rPr>
              <a:t>Willott</a:t>
            </a:r>
            <a:r>
              <a:rPr lang="en-US" altLang="zh-CN" sz="2000" dirty="0">
                <a:solidFill>
                  <a:schemeClr val="bg1"/>
                </a:solidFill>
              </a:rPr>
              <a:t> C J, Delorme P, </a:t>
            </a:r>
            <a:r>
              <a:rPr lang="en-US" altLang="zh-CN" sz="2000" dirty="0" err="1">
                <a:solidFill>
                  <a:schemeClr val="bg1"/>
                </a:solidFill>
              </a:rPr>
              <a:t>Omont</a:t>
            </a:r>
            <a:r>
              <a:rPr lang="en-US" altLang="zh-CN" sz="2000" dirty="0">
                <a:solidFill>
                  <a:schemeClr val="bg1"/>
                </a:solidFill>
              </a:rPr>
              <a:t> A, et al. Four quasars above redshift 6 discovered by the Canada-France High-z Quasar Survey[J]. Astronomical Journal, 2007, 134(6):2435</a:t>
            </a:r>
            <a:r>
              <a:rPr lang="en-US" altLang="zh-CN" sz="2000" dirty="0" smtClean="0">
                <a:solidFill>
                  <a:schemeClr val="bg1"/>
                </a:solidFill>
              </a:rPr>
              <a:t>.</a:t>
            </a:r>
          </a:p>
          <a:p>
            <a:r>
              <a:rPr lang="en-US" altLang="zh-CN" sz="2000" dirty="0" err="1">
                <a:solidFill>
                  <a:schemeClr val="bg1"/>
                </a:solidFill>
              </a:rPr>
              <a:t>Lehnert</a:t>
            </a:r>
            <a:r>
              <a:rPr lang="en-US" altLang="zh-CN" sz="2000" dirty="0">
                <a:solidFill>
                  <a:schemeClr val="bg1"/>
                </a:solidFill>
              </a:rPr>
              <a:t> M D, </a:t>
            </a:r>
            <a:r>
              <a:rPr lang="en-US" altLang="zh-CN" sz="2000" dirty="0" err="1">
                <a:solidFill>
                  <a:schemeClr val="bg1"/>
                </a:solidFill>
              </a:rPr>
              <a:t>Nesvadba</a:t>
            </a:r>
            <a:r>
              <a:rPr lang="en-US" altLang="zh-CN" sz="2000" dirty="0">
                <a:solidFill>
                  <a:schemeClr val="bg1"/>
                </a:solidFill>
              </a:rPr>
              <a:t> N P, </a:t>
            </a:r>
            <a:r>
              <a:rPr lang="en-US" altLang="zh-CN" sz="2000" dirty="0" err="1">
                <a:solidFill>
                  <a:schemeClr val="bg1"/>
                </a:solidFill>
              </a:rPr>
              <a:t>Cuby</a:t>
            </a:r>
            <a:r>
              <a:rPr lang="en-US" altLang="zh-CN" sz="2000" dirty="0">
                <a:solidFill>
                  <a:schemeClr val="bg1"/>
                </a:solidFill>
              </a:rPr>
              <a:t> J G, et al. Spectroscopic confirmation of a galaxy at redshift z = 8.6.[J]. Nature, 2010, 467(7318):940</a:t>
            </a:r>
            <a:r>
              <a:rPr lang="en-US" altLang="zh-CN" sz="2000" dirty="0" smtClean="0">
                <a:solidFill>
                  <a:schemeClr val="bg1"/>
                </a:solidFill>
              </a:rPr>
              <a:t>.</a:t>
            </a:r>
          </a:p>
          <a:p>
            <a:r>
              <a:rPr lang="en-US" altLang="zh-CN" sz="2000" dirty="0" err="1">
                <a:solidFill>
                  <a:schemeClr val="bg1"/>
                </a:solidFill>
              </a:rPr>
              <a:t>Mortlock</a:t>
            </a:r>
            <a:r>
              <a:rPr lang="en-US" altLang="zh-CN" sz="2000" dirty="0">
                <a:solidFill>
                  <a:schemeClr val="bg1"/>
                </a:solidFill>
              </a:rPr>
              <a:t> D J, Warren S J, </a:t>
            </a:r>
            <a:r>
              <a:rPr lang="en-US" altLang="zh-CN" sz="2000" dirty="0" err="1">
                <a:solidFill>
                  <a:schemeClr val="bg1"/>
                </a:solidFill>
              </a:rPr>
              <a:t>Venemans</a:t>
            </a:r>
            <a:r>
              <a:rPr lang="en-US" altLang="zh-CN" sz="2000" dirty="0">
                <a:solidFill>
                  <a:schemeClr val="bg1"/>
                </a:solidFill>
              </a:rPr>
              <a:t> B P, et al. A luminous quasar at a redshift of z = 7.085.[J]. Nature, 2011, 474(7353):616-9</a:t>
            </a:r>
            <a:r>
              <a:rPr lang="en-US" altLang="zh-CN" sz="2000" dirty="0" smtClean="0">
                <a:solidFill>
                  <a:schemeClr val="bg1"/>
                </a:solidFill>
              </a:rPr>
              <a:t>.</a:t>
            </a:r>
          </a:p>
          <a:p>
            <a:r>
              <a:rPr lang="en-US" altLang="zh-CN" sz="2000" dirty="0" err="1">
                <a:solidFill>
                  <a:schemeClr val="bg1"/>
                </a:solidFill>
              </a:rPr>
              <a:t>Venemans</a:t>
            </a:r>
            <a:r>
              <a:rPr lang="en-US" altLang="zh-CN" sz="2000" dirty="0">
                <a:solidFill>
                  <a:schemeClr val="bg1"/>
                </a:solidFill>
              </a:rPr>
              <a:t> B P, Findlay J R, Sutherland W J, et al. Discovery of three z &gt; 6.5 quasars in the VISTA kilo-degree infrared galaxy (VIKING) survey[J]. Astrophysical Journal, 2013, 779(1</a:t>
            </a:r>
            <a:r>
              <a:rPr lang="en-US" altLang="zh-CN" sz="2000" dirty="0" smtClean="0">
                <a:solidFill>
                  <a:schemeClr val="bg1"/>
                </a:solidFill>
              </a:rPr>
              <a:t>).</a:t>
            </a:r>
          </a:p>
          <a:p>
            <a:r>
              <a:rPr lang="en-US" altLang="zh-CN" sz="2000" dirty="0">
                <a:solidFill>
                  <a:schemeClr val="bg1"/>
                </a:solidFill>
              </a:rPr>
              <a:t>Wang F, Wu X B, Fan X, et al. A survey of luminous high-redshift quasars with SDSS and WISE. I. target selection and optical spectroscopy[J]. Astrophysical Journal, 2016, 819(1):24</a:t>
            </a:r>
            <a:r>
              <a:rPr lang="en-US" altLang="zh-CN" sz="2000" dirty="0" smtClean="0">
                <a:solidFill>
                  <a:schemeClr val="bg1"/>
                </a:solidFill>
              </a:rPr>
              <a:t>.</a:t>
            </a:r>
          </a:p>
          <a:p>
            <a:r>
              <a:rPr lang="en-US" altLang="zh-CN" sz="2000" dirty="0">
                <a:solidFill>
                  <a:schemeClr val="bg1"/>
                </a:solidFill>
              </a:rPr>
              <a:t>Li Y. Accretion onto Intermediate-mass Seed Black Holes in Primordial Galaxies[J]. Physics, 2011</a:t>
            </a:r>
            <a:r>
              <a:rPr lang="en-US" altLang="zh-CN" sz="2000" dirty="0" smtClean="0">
                <a:solidFill>
                  <a:schemeClr val="bg1"/>
                </a:solidFill>
              </a:rPr>
              <a:t>.</a:t>
            </a:r>
          </a:p>
          <a:p>
            <a:r>
              <a:rPr lang="en-US" altLang="zh-CN" sz="2000" dirty="0" err="1">
                <a:solidFill>
                  <a:schemeClr val="bg1"/>
                </a:solidFill>
              </a:rPr>
              <a:t>Willott</a:t>
            </a:r>
            <a:r>
              <a:rPr lang="en-US" altLang="zh-CN" sz="2000" dirty="0">
                <a:solidFill>
                  <a:schemeClr val="bg1"/>
                </a:solidFill>
              </a:rPr>
              <a:t> C J, Delorme P, </a:t>
            </a:r>
            <a:r>
              <a:rPr lang="en-US" altLang="zh-CN" sz="2000" dirty="0" err="1">
                <a:solidFill>
                  <a:schemeClr val="bg1"/>
                </a:solidFill>
              </a:rPr>
              <a:t>Reyle</a:t>
            </a:r>
            <a:r>
              <a:rPr lang="en-US" altLang="zh-CN" sz="2000" dirty="0">
                <a:solidFill>
                  <a:schemeClr val="bg1"/>
                </a:solidFill>
              </a:rPr>
              <a:t> C, et al. The Canada-France High-z Quasar Survey: nine new quasars and the luminosity function at redshift 6[J]. Astronomical Journal, 2010, 139(3):906-918</a:t>
            </a:r>
            <a:r>
              <a:rPr lang="en-US" altLang="zh-CN" sz="2000" dirty="0" smtClean="0">
                <a:solidFill>
                  <a:schemeClr val="bg1"/>
                </a:solidFill>
              </a:rPr>
              <a:t>.</a:t>
            </a:r>
          </a:p>
          <a:p>
            <a:r>
              <a:rPr lang="en-US" altLang="zh-CN" sz="2000" dirty="0">
                <a:solidFill>
                  <a:schemeClr val="bg1"/>
                </a:solidFill>
              </a:rPr>
              <a:t>Zhu X. High Redshift Quasars (Ⅰ): The Techniques of Detecting Quasars[J]. Progress in Astronomy, 1992</a:t>
            </a:r>
            <a:r>
              <a:rPr lang="en-US" altLang="zh-CN" sz="2000" dirty="0" smtClean="0">
                <a:solidFill>
                  <a:schemeClr val="bg1"/>
                </a:solidFill>
              </a:rPr>
              <a:t>.</a:t>
            </a:r>
          </a:p>
          <a:p>
            <a:r>
              <a:rPr lang="en-US" altLang="zh-CN" sz="2000" dirty="0" err="1">
                <a:solidFill>
                  <a:schemeClr val="bg1"/>
                </a:solidFill>
              </a:rPr>
              <a:t>Doi</a:t>
            </a:r>
            <a:r>
              <a:rPr lang="en-US" altLang="zh-CN" sz="2000" dirty="0">
                <a:solidFill>
                  <a:schemeClr val="bg1"/>
                </a:solidFill>
              </a:rPr>
              <a:t> A, Nagai H, Asada K, et al. VLBI Observations of the Most Radio-Loud, Narrow-Line Quasar SDSS J094857.3 + 002225[J]. Publications- Astronomical Society of Japan, 2012, 58(5):829-834</a:t>
            </a:r>
            <a:r>
              <a:rPr lang="en-US" altLang="zh-CN" sz="2000" dirty="0" smtClean="0">
                <a:solidFill>
                  <a:schemeClr val="bg1"/>
                </a:solidFill>
              </a:rPr>
              <a:t>.</a:t>
            </a:r>
          </a:p>
          <a:p>
            <a:r>
              <a:rPr lang="en-US" altLang="zh-CN" sz="2000" dirty="0">
                <a:solidFill>
                  <a:schemeClr val="bg1"/>
                </a:solidFill>
              </a:rPr>
              <a:t>An T, Hong X Y, Wang W H, et al. VLBI Observations of the Blazar 1611+343 at 5 GHz[J]. Chinese Journal of Astronomy &amp; Astrophysics, 2001, 1(4):305</a:t>
            </a:r>
            <a:r>
              <a:rPr lang="en-US" altLang="zh-CN" sz="2000" dirty="0" smtClean="0">
                <a:solidFill>
                  <a:schemeClr val="bg1"/>
                </a:solidFill>
              </a:rPr>
              <a:t>.</a:t>
            </a:r>
          </a:p>
          <a:p>
            <a:r>
              <a:rPr lang="en-US" altLang="zh-CN" sz="2000" dirty="0" err="1">
                <a:solidFill>
                  <a:schemeClr val="bg1"/>
                </a:solidFill>
              </a:rPr>
              <a:t>Kudryavtseva</a:t>
            </a:r>
            <a:r>
              <a:rPr lang="en-US" altLang="zh-CN" sz="2000" dirty="0">
                <a:solidFill>
                  <a:schemeClr val="bg1"/>
                </a:solidFill>
              </a:rPr>
              <a:t> N A, </a:t>
            </a:r>
            <a:r>
              <a:rPr lang="en-US" altLang="zh-CN" sz="2000" dirty="0" err="1">
                <a:solidFill>
                  <a:schemeClr val="bg1"/>
                </a:solidFill>
              </a:rPr>
              <a:t>Britzen</a:t>
            </a:r>
            <a:r>
              <a:rPr lang="en-US" altLang="zh-CN" sz="2000" dirty="0">
                <a:solidFill>
                  <a:schemeClr val="bg1"/>
                </a:solidFill>
              </a:rPr>
              <a:t> S, </a:t>
            </a:r>
            <a:r>
              <a:rPr lang="en-US" altLang="zh-CN" sz="2000" dirty="0" err="1">
                <a:solidFill>
                  <a:schemeClr val="bg1"/>
                </a:solidFill>
              </a:rPr>
              <a:t>Aller</a:t>
            </a:r>
            <a:r>
              <a:rPr lang="en-US" altLang="zh-CN" sz="2000" dirty="0">
                <a:solidFill>
                  <a:schemeClr val="bg1"/>
                </a:solidFill>
              </a:rPr>
              <a:t> M F, et al. Activity cycles of blazars and quasars from the VLBI observations[C]// European </a:t>
            </a:r>
            <a:r>
              <a:rPr lang="en-US" altLang="zh-CN" sz="2000" dirty="0" err="1">
                <a:solidFill>
                  <a:schemeClr val="bg1"/>
                </a:solidFill>
              </a:rPr>
              <a:t>Vlbi</a:t>
            </a:r>
            <a:r>
              <a:rPr lang="en-US" altLang="zh-CN" sz="2000" dirty="0">
                <a:solidFill>
                  <a:schemeClr val="bg1"/>
                </a:solidFill>
              </a:rPr>
              <a:t> Network Symposium on the Role of </a:t>
            </a:r>
            <a:r>
              <a:rPr lang="en-US" altLang="zh-CN" sz="2000" dirty="0" err="1">
                <a:solidFill>
                  <a:schemeClr val="bg1"/>
                </a:solidFill>
              </a:rPr>
              <a:t>Vlbi</a:t>
            </a:r>
            <a:r>
              <a:rPr lang="en-US" altLang="zh-CN" sz="2000" dirty="0">
                <a:solidFill>
                  <a:schemeClr val="bg1"/>
                </a:solidFill>
              </a:rPr>
              <a:t> in the Golden Age for Radio Astronomy and </a:t>
            </a:r>
            <a:r>
              <a:rPr lang="en-US" altLang="zh-CN" sz="2000" dirty="0" err="1">
                <a:solidFill>
                  <a:schemeClr val="bg1"/>
                </a:solidFill>
              </a:rPr>
              <a:t>Evn</a:t>
            </a:r>
            <a:r>
              <a:rPr lang="en-US" altLang="zh-CN" sz="2000" dirty="0">
                <a:solidFill>
                  <a:schemeClr val="bg1"/>
                </a:solidFill>
              </a:rPr>
              <a:t> Users Meeting. 2008:8</a:t>
            </a:r>
            <a:r>
              <a:rPr lang="en-US" altLang="zh-CN" sz="2000" dirty="0" smtClean="0">
                <a:solidFill>
                  <a:schemeClr val="bg1"/>
                </a:solidFill>
              </a:rPr>
              <a:t>".</a:t>
            </a:r>
          </a:p>
          <a:p>
            <a:r>
              <a:rPr lang="en-US" altLang="zh-CN" sz="2000" dirty="0">
                <a:solidFill>
                  <a:schemeClr val="bg1"/>
                </a:solidFill>
              </a:rPr>
              <a:t>Cao H M, Frey S, </a:t>
            </a:r>
            <a:r>
              <a:rPr lang="en-US" altLang="zh-CN" sz="2000" dirty="0" err="1">
                <a:solidFill>
                  <a:schemeClr val="bg1"/>
                </a:solidFill>
              </a:rPr>
              <a:t>Gurvits</a:t>
            </a:r>
            <a:r>
              <a:rPr lang="en-US" altLang="zh-CN" sz="2000" dirty="0">
                <a:solidFill>
                  <a:schemeClr val="bg1"/>
                </a:solidFill>
              </a:rPr>
              <a:t> L I, et al. VLBI observations of the radio quasar J2228+0110 at z=5.95 and other field sources in multiple-phase-</a:t>
            </a:r>
            <a:r>
              <a:rPr lang="en-US" altLang="zh-CN" sz="2000" dirty="0" err="1">
                <a:solidFill>
                  <a:schemeClr val="bg1"/>
                </a:solidFill>
              </a:rPr>
              <a:t>centre</a:t>
            </a:r>
            <a:r>
              <a:rPr lang="en-US" altLang="zh-CN" sz="2000" dirty="0">
                <a:solidFill>
                  <a:schemeClr val="bg1"/>
                </a:solidFill>
              </a:rPr>
              <a:t> mode[J]. Astronomy &amp; Astrophysics, 2014, 563(3):242-251</a:t>
            </a:r>
            <a:r>
              <a:rPr lang="en-US" altLang="zh-CN" sz="2000" dirty="0" smtClean="0">
                <a:solidFill>
                  <a:schemeClr val="bg1"/>
                </a:solidFill>
              </a:rPr>
              <a:t>.</a:t>
            </a:r>
          </a:p>
          <a:p>
            <a:r>
              <a:rPr lang="en-US" altLang="zh-CN" sz="2000" dirty="0" err="1">
                <a:solidFill>
                  <a:schemeClr val="bg1"/>
                </a:solidFill>
              </a:rPr>
              <a:t>Małgorzata</a:t>
            </a:r>
            <a:r>
              <a:rPr lang="en-US" altLang="zh-CN" sz="2000" dirty="0">
                <a:solidFill>
                  <a:schemeClr val="bg1"/>
                </a:solidFill>
              </a:rPr>
              <a:t> A. </a:t>
            </a:r>
            <a:r>
              <a:rPr lang="en-US" altLang="zh-CN" sz="2000" dirty="0" err="1">
                <a:solidFill>
                  <a:schemeClr val="bg1"/>
                </a:solidFill>
              </a:rPr>
              <a:t>Sobolewska</a:t>
            </a:r>
            <a:r>
              <a:rPr lang="en-US" altLang="zh-CN" sz="2000" dirty="0">
                <a:solidFill>
                  <a:schemeClr val="bg1"/>
                </a:solidFill>
              </a:rPr>
              <a:t>, </a:t>
            </a:r>
            <a:r>
              <a:rPr lang="en-US" altLang="zh-CN" sz="2000" dirty="0" err="1">
                <a:solidFill>
                  <a:schemeClr val="bg1"/>
                </a:solidFill>
              </a:rPr>
              <a:t>Siemiginowska</a:t>
            </a:r>
            <a:r>
              <a:rPr lang="en-US" altLang="zh-CN" sz="2000" dirty="0">
                <a:solidFill>
                  <a:schemeClr val="bg1"/>
                </a:solidFill>
              </a:rPr>
              <a:t> A, Piotr T. </a:t>
            </a:r>
            <a:r>
              <a:rPr lang="en-US" altLang="zh-CN" sz="2000" dirty="0" err="1">
                <a:solidFill>
                  <a:schemeClr val="bg1"/>
                </a:solidFill>
              </a:rPr>
              <a:t>Życki</a:t>
            </a:r>
            <a:r>
              <a:rPr lang="en-US" altLang="zh-CN" sz="2000" dirty="0">
                <a:solidFill>
                  <a:schemeClr val="bg1"/>
                </a:solidFill>
              </a:rPr>
              <a:t>. High-Redshift Radio-quiet Quasars: Exploring the Parameter Space of Accretion Models. I. Hot Semispherical Flow[J]. Astrophysical Journal, 2004, 608(1):102-112</a:t>
            </a:r>
            <a:r>
              <a:rPr lang="en-US" altLang="zh-CN" sz="2000" dirty="0" smtClean="0">
                <a:solidFill>
                  <a:schemeClr val="bg1"/>
                </a:solidFill>
              </a:rPr>
              <a:t>.</a:t>
            </a:r>
          </a:p>
          <a:p>
            <a:r>
              <a:rPr lang="en-US" altLang="zh-CN" sz="2000" dirty="0">
                <a:solidFill>
                  <a:schemeClr val="bg1"/>
                </a:solidFill>
              </a:rPr>
              <a:t>Jiang L H, </a:t>
            </a:r>
            <a:r>
              <a:rPr lang="en-US" altLang="zh-CN" sz="2000" dirty="0" err="1">
                <a:solidFill>
                  <a:schemeClr val="bg1"/>
                </a:solidFill>
              </a:rPr>
              <a:t>Xuebing</a:t>
            </a:r>
            <a:r>
              <a:rPr lang="en-US" altLang="zh-CN" sz="2000" dirty="0">
                <a:solidFill>
                  <a:schemeClr val="bg1"/>
                </a:solidFill>
              </a:rPr>
              <a:t> W U, Wang R, et al. Observational studies on high-redshift quasars[J]. Chinese Science Bulletin, 2015, 60(25):2387</a:t>
            </a:r>
            <a:r>
              <a:rPr lang="en-US" altLang="zh-CN" sz="2000" dirty="0" smtClean="0">
                <a:solidFill>
                  <a:schemeClr val="bg1"/>
                </a:solidFill>
              </a:rPr>
              <a:t>.</a:t>
            </a:r>
          </a:p>
          <a:p>
            <a:endParaRPr lang="zh-CN" altLang="en-US" sz="2800" dirty="0">
              <a:solidFill>
                <a:schemeClr val="bg1"/>
              </a:solidFill>
            </a:endParaRPr>
          </a:p>
        </p:txBody>
      </p:sp>
    </p:spTree>
    <p:extLst>
      <p:ext uri="{BB962C8B-B14F-4D97-AF65-F5344CB8AC3E}">
        <p14:creationId xmlns:p14="http://schemas.microsoft.com/office/powerpoint/2010/main" val="30286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2904379"/>
            <a:ext cx="11658600" cy="1015663"/>
          </a:xfrm>
          <a:prstGeom prst="rect">
            <a:avLst/>
          </a:prstGeom>
          <a:blipFill dpi="0" rotWithShape="1">
            <a:blip r:embed="rId3"/>
            <a:srcRect/>
            <a:stretch>
              <a:fillRect/>
            </a:stretch>
          </a:blipFill>
        </p:spPr>
        <p:txBody>
          <a:bodyPr wrap="square" rtlCol="0">
            <a:spAutoFit/>
          </a:bodyPr>
          <a:lstStyle/>
          <a:p>
            <a:r>
              <a:rPr kumimoji="1" lang="en-US" altLang="zh-CN" sz="6000" b="1" dirty="0" smtClean="0">
                <a:blipFill>
                  <a:blip r:embed="rId4"/>
                  <a:stretch>
                    <a:fillRect/>
                  </a:stretch>
                </a:blipFill>
                <a:latin typeface="Microsoft YaHei" charset="0"/>
                <a:ea typeface="Microsoft YaHei" charset="0"/>
                <a:cs typeface="Microsoft YaHei" charset="0"/>
              </a:rPr>
              <a:t>THANK YOU FOR LISTENING</a:t>
            </a:r>
            <a:endParaRPr kumimoji="1" lang="zh-CN" altLang="en-US" sz="6000" b="1" dirty="0">
              <a:blipFill>
                <a:blip r:embed="rId4"/>
                <a:stretch>
                  <a:fillRect/>
                </a:stretch>
              </a:blipFill>
              <a:latin typeface="Microsoft YaHei" charset="0"/>
              <a:ea typeface="Microsoft YaHei" charset="0"/>
              <a:cs typeface="Microsoft YaHei" charset="0"/>
            </a:endParaRPr>
          </a:p>
        </p:txBody>
      </p:sp>
    </p:spTree>
    <p:extLst>
      <p:ext uri="{BB962C8B-B14F-4D97-AF65-F5344CB8AC3E}">
        <p14:creationId xmlns:p14="http://schemas.microsoft.com/office/powerpoint/2010/main" val="1409907854"/>
      </p:ext>
    </p:extLst>
  </p:cSld>
  <p:clrMapOvr>
    <a:masterClrMapping/>
  </p:clrMapOvr>
  <p:transition spd="slow">
    <p:comb/>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0816" y="211113"/>
            <a:ext cx="10586361" cy="898160"/>
          </a:xfrm>
        </p:spPr>
        <p:txBody>
          <a:bodyPr/>
          <a:lstStyle/>
          <a:p>
            <a:r>
              <a:rPr kumimoji="1" lang="en-US" altLang="zh-CN" sz="3200" dirty="0" smtClean="0"/>
              <a:t>My work- VIBI data imaging</a:t>
            </a:r>
            <a:endParaRPr kumimoji="1" lang="zh-CN" altLang="en-US" sz="3200" dirty="0"/>
          </a:p>
        </p:txBody>
      </p:sp>
      <p:sp>
        <p:nvSpPr>
          <p:cNvPr id="5" name="矩形 4"/>
          <p:cNvSpPr/>
          <p:nvPr/>
        </p:nvSpPr>
        <p:spPr>
          <a:xfrm>
            <a:off x="4074077" y="3091755"/>
            <a:ext cx="3578224" cy="461665"/>
          </a:xfrm>
          <a:prstGeom prst="rect">
            <a:avLst/>
          </a:prstGeom>
        </p:spPr>
        <p:txBody>
          <a:bodyPr wrap="none">
            <a:spAutoFit/>
          </a:bodyPr>
          <a:lstStyle/>
          <a:p>
            <a:r>
              <a:rPr lang="en-US" altLang="zh-CN" sz="2400" b="1" dirty="0" smtClean="0">
                <a:solidFill>
                  <a:schemeClr val="bg2"/>
                </a:solidFill>
              </a:rPr>
              <a:t>……see another report</a:t>
            </a:r>
            <a:endParaRPr lang="zh-CN" altLang="en-US" sz="2400" b="1" dirty="0">
              <a:solidFill>
                <a:schemeClr val="bg2"/>
              </a:solidFill>
            </a:endParaRPr>
          </a:p>
        </p:txBody>
      </p:sp>
    </p:spTree>
    <p:extLst>
      <p:ext uri="{BB962C8B-B14F-4D97-AF65-F5344CB8AC3E}">
        <p14:creationId xmlns:p14="http://schemas.microsoft.com/office/powerpoint/2010/main" val="74022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2444295" y="211113"/>
            <a:ext cx="5532087" cy="590675"/>
          </a:xfrm>
          <a:prstGeom prst="rect">
            <a:avLst/>
          </a:prstGeom>
          <a:noFill/>
        </p:spPr>
        <p:txBody>
          <a:bodyPr wrap="square" rtlCol="0">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Introduction</a:t>
            </a:r>
            <a:endParaRPr kumimoji="1" lang="zh-CN" altLang="en-US" sz="2800" b="1" kern="0" dirty="0">
              <a:blipFill>
                <a:blip r:embed="rId3"/>
                <a:stretch>
                  <a:fillRect/>
                </a:stretch>
              </a:blipFill>
              <a:ea typeface="微软雅黑" charset="0"/>
            </a:endParaRPr>
          </a:p>
        </p:txBody>
      </p:sp>
      <p:sp>
        <p:nvSpPr>
          <p:cNvPr id="4" name="矩形 3"/>
          <p:cNvSpPr/>
          <p:nvPr/>
        </p:nvSpPr>
        <p:spPr>
          <a:xfrm>
            <a:off x="1195754" y="1397913"/>
            <a:ext cx="9326880" cy="2923877"/>
          </a:xfrm>
          <a:prstGeom prst="rect">
            <a:avLst/>
          </a:prstGeom>
        </p:spPr>
        <p:txBody>
          <a:bodyPr wrap="square">
            <a:spAutoFit/>
          </a:bodyPr>
          <a:lstStyle/>
          <a:p>
            <a:r>
              <a:rPr lang="en-US" altLang="zh-CN" sz="4000" b="1" dirty="0" smtClean="0">
                <a:solidFill>
                  <a:schemeClr val="bg1"/>
                </a:solidFill>
              </a:rPr>
              <a:t>Quasar </a:t>
            </a:r>
            <a:r>
              <a:rPr lang="en-US" altLang="zh-CN" sz="2400" b="1" dirty="0" smtClean="0">
                <a:solidFill>
                  <a:schemeClr val="bg1"/>
                </a:solidFill>
              </a:rPr>
              <a:t> (also </a:t>
            </a:r>
            <a:r>
              <a:rPr lang="en-US" altLang="zh-CN" sz="2400" b="1" dirty="0">
                <a:solidFill>
                  <a:schemeClr val="bg1"/>
                </a:solidFill>
              </a:rPr>
              <a:t>known as a QSO or quasi-stellar object</a:t>
            </a:r>
            <a:r>
              <a:rPr lang="en-US" altLang="zh-CN" sz="2400" b="1" dirty="0" smtClean="0">
                <a:solidFill>
                  <a:schemeClr val="bg1"/>
                </a:solidFill>
              </a:rPr>
              <a:t>)</a:t>
            </a:r>
          </a:p>
          <a:p>
            <a:r>
              <a:rPr lang="en-US" altLang="zh-CN" sz="2400" b="1" dirty="0" smtClean="0">
                <a:solidFill>
                  <a:schemeClr val="bg1"/>
                </a:solidFill>
              </a:rPr>
              <a:t> </a:t>
            </a:r>
            <a:r>
              <a:rPr lang="en-US" altLang="zh-CN" sz="2400" b="1" dirty="0">
                <a:solidFill>
                  <a:schemeClr val="bg1"/>
                </a:solidFill>
              </a:rPr>
              <a:t>is an extremely luminous active galactic nucleus (AGN</a:t>
            </a:r>
            <a:r>
              <a:rPr lang="en-US" altLang="zh-CN" sz="2400" b="1" dirty="0" smtClean="0">
                <a:solidFill>
                  <a:schemeClr val="bg1"/>
                </a:solidFill>
              </a:rPr>
              <a:t>).</a:t>
            </a:r>
          </a:p>
          <a:p>
            <a:endParaRPr lang="en-US" altLang="zh-CN" sz="2400" b="1" dirty="0" smtClean="0">
              <a:solidFill>
                <a:schemeClr val="bg1"/>
              </a:solidFill>
            </a:endParaRPr>
          </a:p>
          <a:p>
            <a:r>
              <a:rPr lang="en-US" altLang="zh-CN" sz="2400" b="1" dirty="0">
                <a:solidFill>
                  <a:schemeClr val="bg1"/>
                </a:solidFill>
              </a:rPr>
              <a:t>In quasars and other types of AGN, the black hole is surrounded by a gaseous accretion disk. As gas in the accretion disk falls toward the black hole, energy is released in the form of electromagnetic radiation.</a:t>
            </a:r>
          </a:p>
        </p:txBody>
      </p:sp>
      <p:pic>
        <p:nvPicPr>
          <p:cNvPr id="6" name="图片 5"/>
          <p:cNvPicPr>
            <a:picLocks noChangeAspect="1"/>
          </p:cNvPicPr>
          <p:nvPr/>
        </p:nvPicPr>
        <p:blipFill>
          <a:blip r:embed="rId4"/>
          <a:stretch>
            <a:fillRect/>
          </a:stretch>
        </p:blipFill>
        <p:spPr>
          <a:xfrm>
            <a:off x="7976382" y="4053047"/>
            <a:ext cx="3862692" cy="2546830"/>
          </a:xfrm>
          <a:prstGeom prst="rect">
            <a:avLst/>
          </a:prstGeom>
        </p:spPr>
      </p:pic>
    </p:spTree>
    <p:extLst>
      <p:ext uri="{BB962C8B-B14F-4D97-AF65-F5344CB8AC3E}">
        <p14:creationId xmlns:p14="http://schemas.microsoft.com/office/powerpoint/2010/main" val="191085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2444295" y="211113"/>
            <a:ext cx="5532087" cy="590675"/>
          </a:xfrm>
          <a:prstGeom prst="rect">
            <a:avLst/>
          </a:prstGeom>
          <a:noFill/>
        </p:spPr>
        <p:txBody>
          <a:bodyPr wrap="square" rtlCol="0">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Introduction</a:t>
            </a:r>
            <a:endParaRPr kumimoji="1" lang="zh-CN" altLang="en-US" sz="2800" b="1" kern="0" dirty="0">
              <a:blipFill>
                <a:blip r:embed="rId3"/>
                <a:stretch>
                  <a:fillRect/>
                </a:stretch>
              </a:blipFill>
              <a:ea typeface="微软雅黑" charset="0"/>
            </a:endParaRPr>
          </a:p>
        </p:txBody>
      </p:sp>
      <p:sp>
        <p:nvSpPr>
          <p:cNvPr id="4" name="矩形 3"/>
          <p:cNvSpPr/>
          <p:nvPr/>
        </p:nvSpPr>
        <p:spPr>
          <a:xfrm>
            <a:off x="1195753" y="1397913"/>
            <a:ext cx="10001635" cy="2677656"/>
          </a:xfrm>
          <a:prstGeom prst="rect">
            <a:avLst/>
          </a:prstGeom>
        </p:spPr>
        <p:txBody>
          <a:bodyPr wrap="square">
            <a:spAutoFit/>
          </a:bodyPr>
          <a:lstStyle/>
          <a:p>
            <a:r>
              <a:rPr lang="en-US" altLang="zh-CN" sz="2400" b="1" dirty="0" smtClean="0">
                <a:solidFill>
                  <a:schemeClr val="bg1"/>
                </a:solidFill>
              </a:rPr>
              <a:t>"</a:t>
            </a:r>
            <a:r>
              <a:rPr lang="en-US" altLang="zh-CN" sz="2400" b="1" dirty="0">
                <a:solidFill>
                  <a:schemeClr val="bg1"/>
                </a:solidFill>
              </a:rPr>
              <a:t>quasar" originated as </a:t>
            </a:r>
            <a:r>
              <a:rPr lang="en-US" altLang="zh-CN" sz="3200" b="1" dirty="0" smtClean="0">
                <a:solidFill>
                  <a:schemeClr val="bg1"/>
                </a:solidFill>
              </a:rPr>
              <a:t>quasi-stellar</a:t>
            </a:r>
            <a:r>
              <a:rPr lang="en-US" altLang="zh-CN" sz="2400" b="1" dirty="0" smtClean="0">
                <a:solidFill>
                  <a:schemeClr val="bg1"/>
                </a:solidFill>
              </a:rPr>
              <a:t> </a:t>
            </a:r>
            <a:r>
              <a:rPr lang="en-US" altLang="zh-CN" sz="2400" b="1" dirty="0">
                <a:solidFill>
                  <a:schemeClr val="bg1"/>
                </a:solidFill>
              </a:rPr>
              <a:t>[star-like] radio </a:t>
            </a:r>
            <a:r>
              <a:rPr lang="en-US" altLang="zh-CN" sz="2400" b="1" dirty="0" smtClean="0">
                <a:solidFill>
                  <a:schemeClr val="bg1"/>
                </a:solidFill>
              </a:rPr>
              <a:t>source</a:t>
            </a:r>
            <a:endParaRPr lang="en-US" altLang="zh-CN" sz="2400" b="1" dirty="0">
              <a:solidFill>
                <a:schemeClr val="bg1"/>
              </a:solidFill>
            </a:endParaRPr>
          </a:p>
          <a:p>
            <a:endParaRPr lang="en-US" altLang="zh-CN" sz="2400" b="1" dirty="0" smtClean="0">
              <a:solidFill>
                <a:schemeClr val="bg1"/>
              </a:solidFill>
            </a:endParaRPr>
          </a:p>
          <a:p>
            <a:r>
              <a:rPr lang="en-US" altLang="zh-CN" sz="2400" b="1" dirty="0" smtClean="0">
                <a:solidFill>
                  <a:schemeClr val="bg1"/>
                </a:solidFill>
              </a:rPr>
              <a:t>1950s first </a:t>
            </a:r>
            <a:r>
              <a:rPr lang="en-US" altLang="zh-CN" sz="2400" b="1" dirty="0">
                <a:solidFill>
                  <a:schemeClr val="bg1"/>
                </a:solidFill>
              </a:rPr>
              <a:t>identified </a:t>
            </a:r>
            <a:r>
              <a:rPr lang="en-US" altLang="zh-CN" sz="2400" b="1" dirty="0" smtClean="0">
                <a:solidFill>
                  <a:schemeClr val="bg1"/>
                </a:solidFill>
              </a:rPr>
              <a:t>as unknown sources </a:t>
            </a:r>
            <a:r>
              <a:rPr lang="en-US" altLang="zh-CN" sz="2400" b="1" dirty="0">
                <a:solidFill>
                  <a:schemeClr val="bg1"/>
                </a:solidFill>
              </a:rPr>
              <a:t>of radio-wave </a:t>
            </a:r>
            <a:r>
              <a:rPr lang="en-US" altLang="zh-CN" sz="2400" b="1" dirty="0" smtClean="0">
                <a:solidFill>
                  <a:schemeClr val="bg1"/>
                </a:solidFill>
              </a:rPr>
              <a:t>emission, </a:t>
            </a:r>
          </a:p>
          <a:p>
            <a:endParaRPr lang="en-US" altLang="zh-CN" sz="2400" b="1" dirty="0">
              <a:solidFill>
                <a:schemeClr val="bg1"/>
              </a:solidFill>
            </a:endParaRPr>
          </a:p>
          <a:p>
            <a:r>
              <a:rPr lang="en-US" altLang="zh-CN" sz="2400" b="1" dirty="0" smtClean="0">
                <a:solidFill>
                  <a:schemeClr val="bg1"/>
                </a:solidFill>
              </a:rPr>
              <a:t>photographic </a:t>
            </a:r>
            <a:r>
              <a:rPr lang="en-US" altLang="zh-CN" sz="2400" b="1" dirty="0">
                <a:solidFill>
                  <a:schemeClr val="bg1"/>
                </a:solidFill>
              </a:rPr>
              <a:t>images at visible wavelengths </a:t>
            </a:r>
            <a:r>
              <a:rPr lang="en-US" altLang="zh-CN" sz="2400" b="1" dirty="0" smtClean="0">
                <a:solidFill>
                  <a:schemeClr val="bg1"/>
                </a:solidFill>
              </a:rPr>
              <a:t>-&gt;</a:t>
            </a:r>
            <a:r>
              <a:rPr lang="en-US" altLang="zh-CN" sz="3200" b="1" dirty="0" smtClean="0">
                <a:solidFill>
                  <a:schemeClr val="bg1"/>
                </a:solidFill>
              </a:rPr>
              <a:t>faint </a:t>
            </a:r>
            <a:r>
              <a:rPr lang="en-US" altLang="zh-CN" sz="3200" b="1" dirty="0">
                <a:solidFill>
                  <a:schemeClr val="bg1"/>
                </a:solidFill>
              </a:rPr>
              <a:t>star-like points of light.</a:t>
            </a:r>
          </a:p>
        </p:txBody>
      </p:sp>
      <p:sp>
        <p:nvSpPr>
          <p:cNvPr id="7" name="矩形 6"/>
          <p:cNvSpPr/>
          <p:nvPr/>
        </p:nvSpPr>
        <p:spPr>
          <a:xfrm>
            <a:off x="1195753" y="4213830"/>
            <a:ext cx="10274352" cy="1323439"/>
          </a:xfrm>
          <a:prstGeom prst="rect">
            <a:avLst/>
          </a:prstGeom>
        </p:spPr>
        <p:txBody>
          <a:bodyPr wrap="square">
            <a:spAutoFit/>
          </a:bodyPr>
          <a:lstStyle/>
          <a:p>
            <a:pPr lvl="0"/>
            <a:r>
              <a:rPr lang="en-US" altLang="zh-CN" sz="2400" b="1" dirty="0">
                <a:solidFill>
                  <a:srgbClr val="FFFFFF"/>
                </a:solidFill>
              </a:rPr>
              <a:t>High-resolution images(HST): </a:t>
            </a:r>
            <a:endParaRPr lang="en-US" altLang="zh-CN" sz="2400" b="1" dirty="0" smtClean="0">
              <a:solidFill>
                <a:srgbClr val="FFFFFF"/>
              </a:solidFill>
            </a:endParaRPr>
          </a:p>
          <a:p>
            <a:pPr lvl="0"/>
            <a:r>
              <a:rPr lang="en-US" altLang="zh-CN" sz="2400" b="1" dirty="0" smtClean="0">
                <a:solidFill>
                  <a:srgbClr val="FFFFFF"/>
                </a:solidFill>
              </a:rPr>
              <a:t>	Quasars </a:t>
            </a:r>
            <a:r>
              <a:rPr lang="en-US" altLang="zh-CN" sz="2400" b="1" dirty="0">
                <a:solidFill>
                  <a:srgbClr val="FFFFFF"/>
                </a:solidFill>
              </a:rPr>
              <a:t>occur </a:t>
            </a:r>
            <a:r>
              <a:rPr lang="en-US" altLang="zh-CN" sz="3200" b="1" dirty="0">
                <a:solidFill>
                  <a:srgbClr val="FFFFFF"/>
                </a:solidFill>
              </a:rPr>
              <a:t>in the center of galaxies</a:t>
            </a:r>
            <a:endParaRPr lang="en-US" altLang="zh-CN" sz="2400" b="1" dirty="0">
              <a:solidFill>
                <a:srgbClr val="FFFFFF"/>
              </a:solidFill>
            </a:endParaRPr>
          </a:p>
          <a:p>
            <a:pPr lvl="0"/>
            <a:r>
              <a:rPr lang="en-US" altLang="zh-CN" sz="2400" b="1" dirty="0" smtClean="0">
                <a:solidFill>
                  <a:srgbClr val="FFFFFF"/>
                </a:solidFill>
              </a:rPr>
              <a:t>			(</a:t>
            </a:r>
            <a:r>
              <a:rPr lang="en-US" altLang="zh-CN" sz="2400" b="1" dirty="0">
                <a:solidFill>
                  <a:srgbClr val="FFFFFF"/>
                </a:solidFill>
              </a:rPr>
              <a:t>Some in interacting or merging galaxies)</a:t>
            </a:r>
            <a:endParaRPr lang="zh-CN" altLang="en-US" sz="2400" b="1" dirty="0">
              <a:solidFill>
                <a:srgbClr val="FFFFFF"/>
              </a:solidFill>
            </a:endParaRPr>
          </a:p>
        </p:txBody>
      </p:sp>
      <p:sp>
        <p:nvSpPr>
          <p:cNvPr id="8" name="矩形 7"/>
          <p:cNvSpPr/>
          <p:nvPr/>
        </p:nvSpPr>
        <p:spPr>
          <a:xfrm>
            <a:off x="1195752" y="5653154"/>
            <a:ext cx="10001635" cy="461665"/>
          </a:xfrm>
          <a:prstGeom prst="rect">
            <a:avLst/>
          </a:prstGeom>
        </p:spPr>
        <p:txBody>
          <a:bodyPr wrap="square">
            <a:spAutoFit/>
          </a:bodyPr>
          <a:lstStyle/>
          <a:p>
            <a:r>
              <a:rPr lang="en-US" altLang="zh-CN" sz="2400" b="1" dirty="0" smtClean="0">
                <a:solidFill>
                  <a:srgbClr val="FFFFFF"/>
                </a:solidFill>
              </a:rPr>
              <a:t>&gt;200,000 quasars  now </a:t>
            </a:r>
            <a:endParaRPr lang="zh-CN" altLang="en-US" sz="2400" b="1" dirty="0">
              <a:solidFill>
                <a:srgbClr val="FFFFFF"/>
              </a:solidFill>
            </a:endParaRPr>
          </a:p>
        </p:txBody>
      </p:sp>
    </p:spTree>
    <p:extLst>
      <p:ext uri="{BB962C8B-B14F-4D97-AF65-F5344CB8AC3E}">
        <p14:creationId xmlns:p14="http://schemas.microsoft.com/office/powerpoint/2010/main" val="26615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2444295" y="211113"/>
            <a:ext cx="5532087" cy="590675"/>
          </a:xfrm>
          <a:prstGeom prst="rect">
            <a:avLst/>
          </a:prstGeom>
          <a:noFill/>
        </p:spPr>
        <p:txBody>
          <a:bodyPr wrap="square" rtlCol="0">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Introduction</a:t>
            </a:r>
            <a:endParaRPr kumimoji="1" lang="zh-CN" altLang="en-US" sz="2800" b="1" kern="0" dirty="0">
              <a:blipFill>
                <a:blip r:embed="rId3"/>
                <a:stretch>
                  <a:fillRect/>
                </a:stretch>
              </a:blipFill>
              <a:ea typeface="微软雅黑" charset="0"/>
            </a:endParaRPr>
          </a:p>
        </p:txBody>
      </p:sp>
      <p:sp>
        <p:nvSpPr>
          <p:cNvPr id="4" name="矩形 3"/>
          <p:cNvSpPr/>
          <p:nvPr/>
        </p:nvSpPr>
        <p:spPr>
          <a:xfrm>
            <a:off x="682235" y="1266052"/>
            <a:ext cx="10076993" cy="3600986"/>
          </a:xfrm>
          <a:prstGeom prst="rect">
            <a:avLst/>
          </a:prstGeom>
        </p:spPr>
        <p:txBody>
          <a:bodyPr wrap="square">
            <a:spAutoFit/>
          </a:bodyPr>
          <a:lstStyle/>
          <a:p>
            <a:r>
              <a:rPr lang="en-US" altLang="zh-CN" sz="2800" b="1" dirty="0">
                <a:solidFill>
                  <a:schemeClr val="bg1"/>
                </a:solidFill>
              </a:rPr>
              <a:t>Observation </a:t>
            </a:r>
            <a:r>
              <a:rPr lang="en-US" altLang="zh-CN" sz="2800" b="1" dirty="0" smtClean="0">
                <a:solidFill>
                  <a:schemeClr val="bg1"/>
                </a:solidFill>
              </a:rPr>
              <a:t>characteristics</a:t>
            </a:r>
          </a:p>
          <a:p>
            <a:endParaRPr lang="en-US" altLang="zh-CN" sz="2400" b="1" dirty="0" smtClean="0">
              <a:solidFill>
                <a:schemeClr val="bg1"/>
              </a:solidFill>
            </a:endParaRPr>
          </a:p>
          <a:p>
            <a:r>
              <a:rPr lang="en-US" altLang="zh-CN" sz="2400" b="1" dirty="0" smtClean="0">
                <a:solidFill>
                  <a:schemeClr val="bg1"/>
                </a:solidFill>
              </a:rPr>
              <a:t>1. High luminosity</a:t>
            </a:r>
          </a:p>
          <a:p>
            <a:endParaRPr lang="en-US" altLang="zh-CN" sz="2400" b="1" dirty="0">
              <a:solidFill>
                <a:schemeClr val="bg1"/>
              </a:solidFill>
            </a:endParaRPr>
          </a:p>
          <a:p>
            <a:endParaRPr lang="en-US" altLang="zh-CN" sz="2400" b="1" dirty="0" smtClean="0">
              <a:solidFill>
                <a:schemeClr val="bg1"/>
              </a:solidFill>
            </a:endParaRPr>
          </a:p>
          <a:p>
            <a:endParaRPr lang="en-US" altLang="zh-CN" sz="2400" b="1" dirty="0">
              <a:solidFill>
                <a:schemeClr val="bg1"/>
              </a:solidFill>
            </a:endParaRPr>
          </a:p>
          <a:p>
            <a:r>
              <a:rPr lang="en-US" altLang="zh-CN" sz="2400" b="1" dirty="0" smtClean="0">
                <a:solidFill>
                  <a:schemeClr val="bg1"/>
                </a:solidFill>
              </a:rPr>
              <a:t>2. Non-thermal continuous</a:t>
            </a:r>
            <a:r>
              <a:rPr lang="zh-CN" altLang="en-US" sz="2400" b="1" dirty="0">
                <a:solidFill>
                  <a:schemeClr val="bg1"/>
                </a:solidFill>
              </a:rPr>
              <a:t>，</a:t>
            </a:r>
            <a:endParaRPr lang="en-US" altLang="zh-CN" sz="2400" b="1" dirty="0" smtClean="0">
              <a:solidFill>
                <a:schemeClr val="bg1"/>
              </a:solidFill>
            </a:endParaRPr>
          </a:p>
          <a:p>
            <a:r>
              <a:rPr lang="en-US" altLang="zh-CN" sz="2400" b="1" dirty="0" smtClean="0">
                <a:solidFill>
                  <a:schemeClr val="bg1"/>
                </a:solidFill>
              </a:rPr>
              <a:t> </a:t>
            </a:r>
            <a:r>
              <a:rPr lang="en-US" altLang="zh-CN" sz="2400" b="1" dirty="0">
                <a:solidFill>
                  <a:schemeClr val="bg1"/>
                </a:solidFill>
              </a:rPr>
              <a:t>high </a:t>
            </a:r>
            <a:r>
              <a:rPr lang="en-US" altLang="zh-CN" sz="2400" b="1" dirty="0" smtClean="0">
                <a:solidFill>
                  <a:schemeClr val="bg1"/>
                </a:solidFill>
              </a:rPr>
              <a:t>polarization radiation</a:t>
            </a:r>
          </a:p>
          <a:p>
            <a:r>
              <a:rPr lang="en-US" altLang="zh-CN" sz="2400" b="1" dirty="0">
                <a:solidFill>
                  <a:schemeClr val="bg1"/>
                </a:solidFill>
              </a:rPr>
              <a:t>Synchrotron </a:t>
            </a:r>
            <a:r>
              <a:rPr lang="en-US" altLang="zh-CN" sz="2400" b="1" dirty="0" smtClean="0">
                <a:solidFill>
                  <a:schemeClr val="bg1"/>
                </a:solidFill>
              </a:rPr>
              <a:t>radiation</a:t>
            </a:r>
          </a:p>
        </p:txBody>
      </p:sp>
      <p:pic>
        <p:nvPicPr>
          <p:cNvPr id="7" name="图片 6"/>
          <p:cNvPicPr>
            <a:picLocks noChangeAspect="1"/>
          </p:cNvPicPr>
          <p:nvPr/>
        </p:nvPicPr>
        <p:blipFill>
          <a:blip r:embed="rId4"/>
          <a:stretch>
            <a:fillRect/>
          </a:stretch>
        </p:blipFill>
        <p:spPr>
          <a:xfrm>
            <a:off x="5815921" y="1066160"/>
            <a:ext cx="5557252" cy="1655352"/>
          </a:xfrm>
          <a:prstGeom prst="rect">
            <a:avLst/>
          </a:prstGeom>
        </p:spPr>
      </p:pic>
      <p:pic>
        <p:nvPicPr>
          <p:cNvPr id="8" name="Picture 5"/>
          <p:cNvPicPr>
            <a:picLocks noChangeAspect="1" noChangeArrowheads="1"/>
          </p:cNvPicPr>
          <p:nvPr/>
        </p:nvPicPr>
        <p:blipFill>
          <a:blip r:embed="rId5">
            <a:lum bright="18000"/>
            <a:extLst>
              <a:ext uri="{28A0092B-C50C-407E-A947-70E740481C1C}">
                <a14:useLocalDpi xmlns:a14="http://schemas.microsoft.com/office/drawing/2010/main" val="0"/>
              </a:ext>
            </a:extLst>
          </a:blip>
          <a:srcRect l="66406" t="21875" r="3906" b="35417"/>
          <a:stretch>
            <a:fillRect/>
          </a:stretch>
        </p:blipFill>
        <p:spPr bwMode="auto">
          <a:xfrm>
            <a:off x="5406189" y="3232664"/>
            <a:ext cx="6785811" cy="33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3" descr="https://www.zhihu.com/equation?tex=10%5E%7B-4%7Dpc%5Csim10pc"/>
          <p:cNvSpPr>
            <a:spLocks noChangeAspect="1" noChangeArrowheads="1"/>
          </p:cNvSpPr>
          <p:nvPr/>
        </p:nvSpPr>
        <p:spPr bwMode="auto">
          <a:xfrm>
            <a:off x="60198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6"/>
          <a:stretch>
            <a:fillRect/>
          </a:stretch>
        </p:blipFill>
        <p:spPr>
          <a:xfrm>
            <a:off x="1410337" y="2464369"/>
            <a:ext cx="4215205" cy="436056"/>
          </a:xfrm>
          <a:prstGeom prst="rect">
            <a:avLst/>
          </a:prstGeom>
        </p:spPr>
      </p:pic>
      <p:pic>
        <p:nvPicPr>
          <p:cNvPr id="11" name="图片 10"/>
          <p:cNvPicPr>
            <a:picLocks noChangeAspect="1"/>
          </p:cNvPicPr>
          <p:nvPr/>
        </p:nvPicPr>
        <p:blipFill>
          <a:blip r:embed="rId7"/>
          <a:stretch>
            <a:fillRect/>
          </a:stretch>
        </p:blipFill>
        <p:spPr>
          <a:xfrm>
            <a:off x="1965049" y="3084824"/>
            <a:ext cx="2517554" cy="492565"/>
          </a:xfrm>
          <a:prstGeom prst="rect">
            <a:avLst/>
          </a:prstGeom>
        </p:spPr>
      </p:pic>
    </p:spTree>
    <p:extLst>
      <p:ext uri="{BB962C8B-B14F-4D97-AF65-F5344CB8AC3E}">
        <p14:creationId xmlns:p14="http://schemas.microsoft.com/office/powerpoint/2010/main" val="349194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2444295" y="211113"/>
            <a:ext cx="5532087" cy="590675"/>
          </a:xfrm>
          <a:prstGeom prst="rect">
            <a:avLst/>
          </a:prstGeom>
          <a:noFill/>
        </p:spPr>
        <p:txBody>
          <a:bodyPr wrap="square" rtlCol="0">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Introduction</a:t>
            </a:r>
            <a:endParaRPr kumimoji="1" lang="zh-CN" altLang="en-US" sz="2800" b="1" kern="0" dirty="0">
              <a:blipFill>
                <a:blip r:embed="rId3"/>
                <a:stretch>
                  <a:fillRect/>
                </a:stretch>
              </a:blipFill>
              <a:ea typeface="微软雅黑" charset="0"/>
            </a:endParaRPr>
          </a:p>
        </p:txBody>
      </p:sp>
      <p:sp>
        <p:nvSpPr>
          <p:cNvPr id="4" name="矩形 3"/>
          <p:cNvSpPr/>
          <p:nvPr/>
        </p:nvSpPr>
        <p:spPr>
          <a:xfrm>
            <a:off x="1152480" y="1293672"/>
            <a:ext cx="10076993" cy="3170099"/>
          </a:xfrm>
          <a:prstGeom prst="rect">
            <a:avLst/>
          </a:prstGeom>
        </p:spPr>
        <p:txBody>
          <a:bodyPr wrap="square">
            <a:spAutoFit/>
          </a:bodyPr>
          <a:lstStyle/>
          <a:p>
            <a:r>
              <a:rPr lang="en-US" altLang="zh-CN" sz="3200" b="1" dirty="0">
                <a:solidFill>
                  <a:schemeClr val="bg1"/>
                </a:solidFill>
              </a:rPr>
              <a:t>Observation </a:t>
            </a:r>
            <a:r>
              <a:rPr lang="en-US" altLang="zh-CN" sz="3200" b="1" dirty="0" smtClean="0">
                <a:solidFill>
                  <a:schemeClr val="bg1"/>
                </a:solidFill>
              </a:rPr>
              <a:t>characteristics</a:t>
            </a:r>
          </a:p>
          <a:p>
            <a:endParaRPr lang="en-US" altLang="zh-CN" sz="2400" b="1" dirty="0" smtClean="0">
              <a:solidFill>
                <a:schemeClr val="bg1"/>
              </a:solidFill>
            </a:endParaRPr>
          </a:p>
          <a:p>
            <a:r>
              <a:rPr lang="en-US" altLang="zh-CN" sz="2400" b="1" dirty="0" smtClean="0">
                <a:solidFill>
                  <a:schemeClr val="bg1"/>
                </a:solidFill>
              </a:rPr>
              <a:t>3</a:t>
            </a:r>
            <a:r>
              <a:rPr lang="en-US" altLang="zh-CN" sz="2400" b="1" dirty="0">
                <a:solidFill>
                  <a:schemeClr val="bg1"/>
                </a:solidFill>
              </a:rPr>
              <a:t>. Special </a:t>
            </a:r>
            <a:r>
              <a:rPr lang="en-US" altLang="zh-CN" sz="2400" b="1" dirty="0" smtClean="0">
                <a:solidFill>
                  <a:schemeClr val="bg1"/>
                </a:solidFill>
              </a:rPr>
              <a:t>shape</a:t>
            </a:r>
            <a:endParaRPr lang="en-US" altLang="zh-CN" sz="2400" b="1" dirty="0">
              <a:solidFill>
                <a:schemeClr val="bg1"/>
              </a:solidFill>
            </a:endParaRPr>
          </a:p>
          <a:p>
            <a:r>
              <a:rPr lang="en-US" altLang="zh-CN" sz="2400" b="1" dirty="0">
                <a:solidFill>
                  <a:schemeClr val="bg1"/>
                </a:solidFill>
              </a:rPr>
              <a:t>(Bright nucleus, jet flow, irregular shape)</a:t>
            </a:r>
            <a:endParaRPr lang="en-US" altLang="zh-CN" sz="2400" b="1" dirty="0" smtClean="0">
              <a:solidFill>
                <a:schemeClr val="bg1"/>
              </a:solidFill>
            </a:endParaRPr>
          </a:p>
          <a:p>
            <a:r>
              <a:rPr lang="en-US" altLang="zh-CN" sz="2400" b="1" dirty="0" smtClean="0">
                <a:solidFill>
                  <a:schemeClr val="bg1"/>
                </a:solidFill>
              </a:rPr>
              <a:t>Binary BH?</a:t>
            </a:r>
          </a:p>
          <a:p>
            <a:r>
              <a:rPr lang="en-US" altLang="zh-CN" sz="2400" b="1" dirty="0">
                <a:solidFill>
                  <a:schemeClr val="bg1"/>
                </a:solidFill>
              </a:rPr>
              <a:t>numerical </a:t>
            </a:r>
            <a:r>
              <a:rPr lang="en-US" altLang="zh-CN" sz="2400" b="1" dirty="0" smtClean="0">
                <a:solidFill>
                  <a:schemeClr val="bg1"/>
                </a:solidFill>
              </a:rPr>
              <a:t>simulation of Jet flow</a:t>
            </a:r>
          </a:p>
          <a:p>
            <a:endParaRPr lang="en-US" altLang="zh-CN" sz="2400" b="1" dirty="0">
              <a:solidFill>
                <a:schemeClr val="bg1"/>
              </a:solidFill>
            </a:endParaRPr>
          </a:p>
          <a:p>
            <a:r>
              <a:rPr lang="en-US" altLang="zh-CN" sz="2400" b="1" dirty="0" smtClean="0">
                <a:solidFill>
                  <a:schemeClr val="bg1"/>
                </a:solidFill>
              </a:rPr>
              <a:t>4. Strong emission lines</a:t>
            </a: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3750" y="211113"/>
            <a:ext cx="3474814" cy="343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qso_lines"/>
          <p:cNvPicPr>
            <a:picLocks noChangeAspect="1" noChangeArrowheads="1"/>
          </p:cNvPicPr>
          <p:nvPr/>
        </p:nvPicPr>
        <p:blipFill>
          <a:blip r:embed="rId5">
            <a:extLst>
              <a:ext uri="{28A0092B-C50C-407E-A947-70E740481C1C}">
                <a14:useLocalDpi xmlns:a14="http://schemas.microsoft.com/office/drawing/2010/main" val="0"/>
              </a:ext>
            </a:extLst>
          </a:blip>
          <a:srcRect t="19444" b="22223"/>
          <a:stretch>
            <a:fillRect/>
          </a:stretch>
        </p:blipFill>
        <p:spPr>
          <a:xfrm>
            <a:off x="1385469" y="4525059"/>
            <a:ext cx="7072176" cy="2252178"/>
          </a:xfrm>
          <a:prstGeom prst="rect">
            <a:avLst/>
          </a:prstGeom>
          <a:noFill/>
        </p:spPr>
      </p:pic>
    </p:spTree>
    <p:extLst>
      <p:ext uri="{BB962C8B-B14F-4D97-AF65-F5344CB8AC3E}">
        <p14:creationId xmlns:p14="http://schemas.microsoft.com/office/powerpoint/2010/main" val="305082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NO.1</a:t>
            </a:r>
            <a:endParaRPr kumimoji="1" lang="zh-CN" altLang="en-US" dirty="0"/>
          </a:p>
        </p:txBody>
      </p:sp>
      <p:sp>
        <p:nvSpPr>
          <p:cNvPr id="3" name="文本框 2"/>
          <p:cNvSpPr txBox="1"/>
          <p:nvPr/>
        </p:nvSpPr>
        <p:spPr>
          <a:xfrm>
            <a:off x="2444295" y="211113"/>
            <a:ext cx="5532087" cy="590675"/>
          </a:xfrm>
          <a:prstGeom prst="rect">
            <a:avLst/>
          </a:prstGeom>
          <a:noFill/>
        </p:spPr>
        <p:txBody>
          <a:bodyPr wrap="square" rtlCol="0">
            <a:spAutoFit/>
          </a:bodyPr>
          <a:lstStyle/>
          <a:p>
            <a:pPr lvl="0" defTabSz="609585">
              <a:lnSpc>
                <a:spcPct val="130000"/>
              </a:lnSpc>
              <a:defRPr/>
            </a:pPr>
            <a:r>
              <a:rPr kumimoji="1" lang="en-US" altLang="zh-CN" sz="2800" b="1" kern="0" dirty="0" smtClean="0">
                <a:blipFill>
                  <a:blip r:embed="rId3"/>
                  <a:stretch>
                    <a:fillRect/>
                  </a:stretch>
                </a:blipFill>
                <a:ea typeface="微软雅黑" charset="0"/>
              </a:rPr>
              <a:t>Introduction</a:t>
            </a:r>
            <a:endParaRPr kumimoji="1" lang="zh-CN" altLang="en-US" sz="2800" b="1" kern="0" dirty="0">
              <a:blipFill>
                <a:blip r:embed="rId3"/>
                <a:stretch>
                  <a:fillRect/>
                </a:stretch>
              </a:blipFill>
              <a:ea typeface="微软雅黑" charset="0"/>
            </a:endParaRPr>
          </a:p>
        </p:txBody>
      </p:sp>
      <p:sp>
        <p:nvSpPr>
          <p:cNvPr id="4" name="矩形 3"/>
          <p:cNvSpPr/>
          <p:nvPr/>
        </p:nvSpPr>
        <p:spPr>
          <a:xfrm>
            <a:off x="758790" y="1215775"/>
            <a:ext cx="9326880" cy="1077218"/>
          </a:xfrm>
          <a:prstGeom prst="rect">
            <a:avLst/>
          </a:prstGeom>
        </p:spPr>
        <p:txBody>
          <a:bodyPr wrap="square">
            <a:spAutoFit/>
          </a:bodyPr>
          <a:lstStyle/>
          <a:p>
            <a:r>
              <a:rPr lang="en-US" altLang="zh-CN" sz="4000" b="1" dirty="0" smtClean="0">
                <a:solidFill>
                  <a:schemeClr val="bg1"/>
                </a:solidFill>
              </a:rPr>
              <a:t>High-Redshift</a:t>
            </a:r>
          </a:p>
          <a:p>
            <a:endParaRPr lang="en-US" altLang="zh-CN" sz="2400" b="1" dirty="0">
              <a:solidFill>
                <a:schemeClr val="bg1"/>
              </a:solidFill>
            </a:endParaRPr>
          </a:p>
        </p:txBody>
      </p:sp>
      <p:sp>
        <p:nvSpPr>
          <p:cNvPr id="5" name="矩形 4"/>
          <p:cNvSpPr/>
          <p:nvPr/>
        </p:nvSpPr>
        <p:spPr>
          <a:xfrm>
            <a:off x="1973177" y="2023342"/>
            <a:ext cx="6898106" cy="2308324"/>
          </a:xfrm>
          <a:prstGeom prst="rect">
            <a:avLst/>
          </a:prstGeom>
        </p:spPr>
        <p:txBody>
          <a:bodyPr wrap="square">
            <a:spAutoFit/>
          </a:bodyPr>
          <a:lstStyle/>
          <a:p>
            <a:r>
              <a:rPr lang="en-US" altLang="zh-CN" sz="2400" b="1" dirty="0" smtClean="0">
                <a:solidFill>
                  <a:srgbClr val="FFFFFF"/>
                </a:solidFill>
              </a:rPr>
              <a:t>First quasar 3C273, z=0.158</a:t>
            </a:r>
          </a:p>
          <a:p>
            <a:endParaRPr lang="en-US" altLang="zh-CN" sz="2400" b="1" dirty="0" smtClean="0">
              <a:solidFill>
                <a:srgbClr val="FFFFFF"/>
              </a:solidFill>
            </a:endParaRPr>
          </a:p>
          <a:p>
            <a:r>
              <a:rPr lang="en-US" altLang="zh-CN" sz="2400" b="1" dirty="0" smtClean="0">
                <a:solidFill>
                  <a:srgbClr val="FFFFFF"/>
                </a:solidFill>
              </a:rPr>
              <a:t>Most distant z </a:t>
            </a:r>
            <a:r>
              <a:rPr lang="en-US" altLang="zh-CN" sz="2400" b="1" dirty="0">
                <a:solidFill>
                  <a:srgbClr val="FFFFFF"/>
                </a:solidFill>
              </a:rPr>
              <a:t>&gt; </a:t>
            </a:r>
            <a:r>
              <a:rPr lang="en-US" altLang="zh-CN" sz="2400" b="1" dirty="0" smtClean="0">
                <a:solidFill>
                  <a:srgbClr val="FFFFFF"/>
                </a:solidFill>
              </a:rPr>
              <a:t>7, from early universe(~</a:t>
            </a:r>
            <a:r>
              <a:rPr lang="en-US" altLang="zh-CN" sz="2400" b="1" dirty="0" err="1" smtClean="0">
                <a:solidFill>
                  <a:srgbClr val="FFFFFF"/>
                </a:solidFill>
              </a:rPr>
              <a:t>Gyr</a:t>
            </a:r>
            <a:r>
              <a:rPr lang="en-US" altLang="zh-CN" sz="2400" b="1" dirty="0" smtClean="0">
                <a:solidFill>
                  <a:srgbClr val="FFFFFF"/>
                </a:solidFill>
              </a:rPr>
              <a:t>)</a:t>
            </a:r>
          </a:p>
          <a:p>
            <a:endParaRPr lang="en-US" altLang="zh-CN" sz="2400" b="1" dirty="0">
              <a:solidFill>
                <a:srgbClr val="FFFFFF"/>
              </a:solidFill>
            </a:endParaRPr>
          </a:p>
          <a:p>
            <a:r>
              <a:rPr lang="en-US" altLang="zh-CN" sz="2400" b="1" dirty="0" smtClean="0">
                <a:solidFill>
                  <a:srgbClr val="FFFFFF"/>
                </a:solidFill>
              </a:rPr>
              <a:t>	Early form of normal galaxies?</a:t>
            </a:r>
          </a:p>
          <a:p>
            <a:r>
              <a:rPr lang="en-US" altLang="zh-CN" sz="2400" b="1" dirty="0" smtClean="0">
                <a:solidFill>
                  <a:srgbClr val="FFFFFF"/>
                </a:solidFill>
              </a:rPr>
              <a:t> </a:t>
            </a:r>
            <a:endParaRPr lang="zh-CN" altLang="en-US" sz="2400" dirty="0"/>
          </a:p>
        </p:txBody>
      </p:sp>
      <p:sp>
        <p:nvSpPr>
          <p:cNvPr id="6" name="矩形 5"/>
          <p:cNvSpPr/>
          <p:nvPr/>
        </p:nvSpPr>
        <p:spPr>
          <a:xfrm>
            <a:off x="4058653" y="3946049"/>
            <a:ext cx="8049791" cy="1200329"/>
          </a:xfrm>
          <a:prstGeom prst="rect">
            <a:avLst/>
          </a:prstGeom>
        </p:spPr>
        <p:txBody>
          <a:bodyPr wrap="square">
            <a:spAutoFit/>
          </a:bodyPr>
          <a:lstStyle/>
          <a:p>
            <a:r>
              <a:rPr lang="en-US" altLang="zh-CN" sz="2400" b="1" dirty="0" smtClean="0">
                <a:solidFill>
                  <a:srgbClr val="FFFFFF"/>
                </a:solidFill>
              </a:rPr>
              <a:t>Later, they begin </a:t>
            </a:r>
            <a:r>
              <a:rPr lang="en-US" altLang="zh-CN" sz="2400" b="1" dirty="0">
                <a:solidFill>
                  <a:srgbClr val="FFFFFF"/>
                </a:solidFill>
              </a:rPr>
              <a:t>to </a:t>
            </a:r>
            <a:r>
              <a:rPr lang="zh-CN" altLang="en-US" sz="2400" b="1" dirty="0">
                <a:solidFill>
                  <a:srgbClr val="FFFFFF"/>
                </a:solidFill>
              </a:rPr>
              <a:t>stabilize, SMBH activity became relaxed, galaxies began to evolve structures, the so-called "quasars" will naturally disappear.</a:t>
            </a:r>
          </a:p>
        </p:txBody>
      </p:sp>
      <p:sp>
        <p:nvSpPr>
          <p:cNvPr id="7" name="矩形 6"/>
          <p:cNvSpPr/>
          <p:nvPr/>
        </p:nvSpPr>
        <p:spPr>
          <a:xfrm>
            <a:off x="1973177" y="5392874"/>
            <a:ext cx="6928500" cy="461665"/>
          </a:xfrm>
          <a:prstGeom prst="rect">
            <a:avLst/>
          </a:prstGeom>
        </p:spPr>
        <p:txBody>
          <a:bodyPr wrap="none">
            <a:spAutoFit/>
          </a:bodyPr>
          <a:lstStyle/>
          <a:p>
            <a:r>
              <a:rPr lang="en-US" altLang="zh-CN" sz="2400" b="1" dirty="0" smtClean="0">
                <a:solidFill>
                  <a:srgbClr val="FFFFFF"/>
                </a:solidFill>
              </a:rPr>
              <a:t>	High-z </a:t>
            </a:r>
            <a:r>
              <a:rPr lang="en-US" altLang="zh-CN" sz="2400" b="1" dirty="0">
                <a:solidFill>
                  <a:srgbClr val="FFFFFF"/>
                </a:solidFill>
              </a:rPr>
              <a:t>:</a:t>
            </a:r>
            <a:r>
              <a:rPr lang="zh-CN" altLang="en-US" sz="2400" b="1" dirty="0">
                <a:solidFill>
                  <a:srgbClr val="FFFFFF"/>
                </a:solidFill>
              </a:rPr>
              <a:t>Probe of early universe </a:t>
            </a:r>
            <a:r>
              <a:rPr lang="en-US" altLang="zh-CN" sz="2400" b="1" dirty="0">
                <a:solidFill>
                  <a:srgbClr val="FFFFFF"/>
                </a:solidFill>
              </a:rPr>
              <a:t>and </a:t>
            </a:r>
            <a:r>
              <a:rPr lang="en-US" altLang="zh-CN" sz="2400" b="1" dirty="0" err="1">
                <a:solidFill>
                  <a:srgbClr val="FFFFFF"/>
                </a:solidFill>
              </a:rPr>
              <a:t>EoR</a:t>
            </a:r>
            <a:endParaRPr lang="zh-CN" altLang="en-US" sz="2400" b="1" dirty="0">
              <a:solidFill>
                <a:srgbClr val="FFFFFF"/>
              </a:solidFill>
            </a:endParaRPr>
          </a:p>
        </p:txBody>
      </p:sp>
    </p:spTree>
    <p:extLst>
      <p:ext uri="{BB962C8B-B14F-4D97-AF65-F5344CB8AC3E}">
        <p14:creationId xmlns:p14="http://schemas.microsoft.com/office/powerpoint/2010/main" val="178707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NO.2</a:t>
            </a:r>
            <a:endParaRPr kumimoji="1" lang="zh-CN" altLang="en-US" dirty="0"/>
          </a:p>
        </p:txBody>
      </p:sp>
      <p:sp>
        <p:nvSpPr>
          <p:cNvPr id="3" name="文本框 2"/>
          <p:cNvSpPr txBox="1"/>
          <p:nvPr/>
        </p:nvSpPr>
        <p:spPr>
          <a:xfrm>
            <a:off x="7780793" y="2987680"/>
            <a:ext cx="3946387" cy="590675"/>
          </a:xfrm>
          <a:prstGeom prst="rect">
            <a:avLst/>
          </a:prstGeom>
          <a:noFill/>
        </p:spPr>
        <p:txBody>
          <a:bodyPr wrap="square" rtlCol="0">
            <a:spAutoFit/>
          </a:bodyPr>
          <a:lstStyle/>
          <a:p>
            <a:pPr lvl="0" defTabSz="609585">
              <a:lnSpc>
                <a:spcPct val="130000"/>
              </a:lnSpc>
              <a:defRPr/>
            </a:pPr>
            <a:r>
              <a:rPr kumimoji="1" lang="en-US" altLang="zh-CN" sz="2800" b="1" kern="0" dirty="0">
                <a:blipFill>
                  <a:blip r:embed="rId3"/>
                  <a:stretch>
                    <a:fillRect/>
                  </a:stretch>
                </a:blipFill>
                <a:ea typeface="微软雅黑" charset="0"/>
              </a:rPr>
              <a:t>Search and discovery</a:t>
            </a:r>
            <a:endParaRPr kumimoji="1" lang="zh-CN" altLang="en-US" sz="2800" b="1" kern="0" dirty="0">
              <a:blipFill>
                <a:blip r:embed="rId3"/>
                <a:stretch>
                  <a:fillRect/>
                </a:stretch>
              </a:blipFill>
              <a:ea typeface="微软雅黑" charset="0"/>
            </a:endParaRPr>
          </a:p>
        </p:txBody>
      </p:sp>
    </p:spTree>
    <p:extLst>
      <p:ext uri="{BB962C8B-B14F-4D97-AF65-F5344CB8AC3E}">
        <p14:creationId xmlns:p14="http://schemas.microsoft.com/office/powerpoint/2010/main" val="1312630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4">
      <a:dk1>
        <a:srgbClr val="000000"/>
      </a:dk1>
      <a:lt1>
        <a:srgbClr val="FFFFFF"/>
      </a:lt1>
      <a:dk2>
        <a:srgbClr val="000000"/>
      </a:dk2>
      <a:lt2>
        <a:srgbClr val="FFFDFD"/>
      </a:lt2>
      <a:accent1>
        <a:srgbClr val="3D3D3D"/>
      </a:accent1>
      <a:accent2>
        <a:srgbClr val="2F84B8"/>
      </a:accent2>
      <a:accent3>
        <a:srgbClr val="9A9F9F"/>
      </a:accent3>
      <a:accent4>
        <a:srgbClr val="666666"/>
      </a:accent4>
      <a:accent5>
        <a:srgbClr val="D2D2D2"/>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1281</TotalTime>
  <Words>2672</Words>
  <Application>Microsoft Office PowerPoint</Application>
  <PresentationFormat>宽屏</PresentationFormat>
  <Paragraphs>311</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PT Serif</vt:lpstr>
      <vt:lpstr>等线</vt:lpstr>
      <vt:lpstr>宋体</vt:lpstr>
      <vt:lpstr>Microsoft YaHei</vt:lpstr>
      <vt:lpstr>Microsoft YaHei</vt:lpstr>
      <vt:lpstr>Arial</vt:lpstr>
      <vt:lpstr>Calibri</vt:lpstr>
      <vt:lpstr>Century Gothic</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JOHO</cp:lastModifiedBy>
  <cp:revision>181</cp:revision>
  <dcterms:created xsi:type="dcterms:W3CDTF">2015-08-18T02:51:41Z</dcterms:created>
  <dcterms:modified xsi:type="dcterms:W3CDTF">2018-08-29T05:50:21Z</dcterms:modified>
  <cp:category/>
</cp:coreProperties>
</file>